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1400"/>
              <a:buFont typeface="Corbel"/>
              <a:buNone/>
              <a:defRPr sz="9600" b="0" i="0" u="none" strike="noStrike" cap="none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1400"/>
              <a:buFont typeface="Corbel"/>
              <a:buNone/>
              <a:defRPr sz="9600" b="0" i="0" u="none" strike="noStrike" cap="none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4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ubTitle" idx="1"/>
          </p:nvPr>
        </p:nvSpPr>
        <p:spPr>
          <a:xfrm>
            <a:off x="159638" y="5762897"/>
            <a:ext cx="12279277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13: CIVIL RIGHTS</a:t>
            </a:r>
            <a:endParaRPr sz="6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38" y="234717"/>
            <a:ext cx="5117460" cy="173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38" y="1789811"/>
            <a:ext cx="9371428" cy="3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799" y="0"/>
            <a:ext cx="3100252" cy="348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subTitle" idx="1"/>
          </p:nvPr>
        </p:nvSpPr>
        <p:spPr>
          <a:xfrm>
            <a:off x="159638" y="5762897"/>
            <a:ext cx="12279277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14: CIVIL LIBERTIES</a:t>
            </a:r>
            <a:endParaRPr sz="6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38" y="234717"/>
            <a:ext cx="5117460" cy="173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296" y="-105492"/>
            <a:ext cx="4581704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38" y="1789811"/>
            <a:ext cx="9371428" cy="3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" y="696399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The Bill of Rights &amp; subsequent Amendments have secured liberties for all Americans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States must adhere to these → Incorporation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2600" b="0" i="0" u="none" strike="noStrike" cap="none" baseline="30000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st</a:t>
            </a:r>
            <a:r>
              <a:rPr lang="en-US" sz="2600" b="0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protects speech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 dirty="0" err="1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Schenck</a:t>
            </a:r>
            <a:r>
              <a:rPr lang="en-US" sz="2600" b="0" i="1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v. United States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Government can limit speech in “clear and present danger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</a:p>
          <a:p>
            <a:pPr marL="228600" indent="-228600">
              <a:spcBef>
                <a:spcPts val="500"/>
              </a:spcBef>
              <a:buClr>
                <a:schemeClr val="lt1"/>
              </a:buClr>
              <a:buSzPts val="2200"/>
            </a:pPr>
            <a:r>
              <a:rPr lang="en-US" sz="2600" i="1" dirty="0">
                <a:solidFill>
                  <a:srgbClr val="FFFF00"/>
                </a:solidFill>
              </a:rPr>
              <a:t>Yates v. United States</a:t>
            </a:r>
          </a:p>
          <a:p>
            <a:pPr marL="685800" lvl="1" indent="-228600">
              <a:buClr>
                <a:schemeClr val="lt1"/>
              </a:buClr>
              <a:buSzPts val="2200"/>
            </a:pPr>
            <a:r>
              <a:rPr lang="en-US" dirty="0" smtClean="0">
                <a:solidFill>
                  <a:schemeClr val="lt1"/>
                </a:solidFill>
              </a:rPr>
              <a:t>Cannot organize to overthrow the government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What about flag burning?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Free speech in school?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1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Tinker v. Des Moines Independent Schools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–                                                                                                                                                                            students allowed to wear armbands to protest the Vietnam War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 dirty="0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I. First Amendment Rights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l="21761" r="19523"/>
          <a:stretch/>
        </p:blipFill>
        <p:spPr>
          <a:xfrm>
            <a:off x="9990197" y="1192923"/>
            <a:ext cx="2188440" cy="279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 l="23574" r="22510"/>
          <a:stretch/>
        </p:blipFill>
        <p:spPr>
          <a:xfrm>
            <a:off x="7756149" y="1212452"/>
            <a:ext cx="2220685" cy="30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9105" y="4400220"/>
            <a:ext cx="3542184" cy="216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1" y="832129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st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protects religious freedom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Engle v. Vitale </a:t>
            </a: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(1962) – Outlawed school prayer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Lemon v. Kurtzman </a:t>
            </a: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(1971)- Gov’t can not pay teachers in                                                                                         Christian schools even if they teach secular subjects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Lemon Test: No relationship btwn religion &amp; gov’t that entangles either in the affairs of the other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Vouchers?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Students permitted to pray, discuss religion &amp; join religious clubs at school</a:t>
            </a:r>
            <a:endParaRPr sz="2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I. First Amendment Rights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5714" y="4381500"/>
            <a:ext cx="3846286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 l="8894" r="9911"/>
          <a:stretch/>
        </p:blipFill>
        <p:spPr>
          <a:xfrm>
            <a:off x="10824615" y="2975408"/>
            <a:ext cx="1420848" cy="13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3936934"/>
            <a:ext cx="5978434" cy="298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 descr="http://4.bp.blogspot.com/-v_RFrxYmPdc/VTugaE1vk8I/AAAAAAAACB0/tyAlI2-_lpQ/s1600/schoolvouchersvare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35934" y="0"/>
            <a:ext cx="3356066" cy="231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 descr="http://thepoliticalcarnival.net/wp-content/uploads/2013/01/school-vouchers.gif"/>
          <p:cNvPicPr preferRelativeResize="0"/>
          <p:nvPr/>
        </p:nvPicPr>
        <p:blipFill rotWithShape="1">
          <a:blip r:embed="rId7">
            <a:alphaModFix/>
          </a:blip>
          <a:srcRect t="4552"/>
          <a:stretch/>
        </p:blipFill>
        <p:spPr>
          <a:xfrm>
            <a:off x="5978434" y="4194216"/>
            <a:ext cx="2857500" cy="266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" y="853155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Police must obtain a warrant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Mapp v. Ohio 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– Evidence taken unlawfully must be excluded in court                                 “Exclusionary Rule”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New Jersey v. TLO 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– School administrators can conduct searches without warrant</a:t>
            </a:r>
            <a:endParaRPr sz="2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II. Search and Seizures  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86150"/>
            <a:ext cx="60007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9153" y="3429000"/>
            <a:ext cx="5143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1" y="853155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– ensures the accused of a fair trial – “Due Process” </a:t>
            </a:r>
            <a:endParaRPr sz="26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Miranda v. Arizona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Police coerced confessions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Suspects must be informed of their right to remain silent (self incrimination)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8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– protects against cruel and unusual punishment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about the Death Penalty?</a:t>
            </a:r>
            <a:endParaRPr/>
          </a:p>
          <a:p>
            <a:pPr marL="228600" marR="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III. Crime and Punishment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023" y="3149727"/>
            <a:ext cx="4087178" cy="307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4123794"/>
            <a:ext cx="4120701" cy="273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5239" y="4123794"/>
            <a:ext cx="3170246" cy="2315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1" y="853155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Korematsu v. United States 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– Court supported                                                                                   Japanese internment policy</a:t>
            </a:r>
            <a:endParaRPr sz="26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USA Patriot Act signed after 9/11 – surveillance of citizens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Should suspected terrorists be tried in criminal courts?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Should detainees at Guantanamo Bay be given a fair trial?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Is “intense interrogation” torture?</a:t>
            </a:r>
            <a:endParaRPr sz="2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IV. National Security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300" y="2971800"/>
            <a:ext cx="40767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121" y="0"/>
            <a:ext cx="35242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727122"/>
            <a:ext cx="3722624" cy="20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0429" y="4314879"/>
            <a:ext cx="3817067" cy="2543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 Practice: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 smtClean="0"/>
              <a:t>Before 1954 several states segregated their citizens according to race. Activists fought a long battle to desegregate schools in the Unites States before and after </a:t>
            </a:r>
            <a:r>
              <a:rPr lang="en-US" i="1" dirty="0" smtClean="0"/>
              <a:t>Brown v. Board of Education</a:t>
            </a:r>
            <a:r>
              <a:rPr lang="en-US" dirty="0" smtClean="0"/>
              <a:t>.</a:t>
            </a:r>
          </a:p>
          <a:p>
            <a:pPr marL="965200" lvl="1" indent="-457200">
              <a:buAutoNum type="alphaLcPeriod"/>
            </a:pPr>
            <a:r>
              <a:rPr lang="en-US" dirty="0" smtClean="0"/>
              <a:t>Identify the constitutional provision that allowed states to segregate their citizens.</a:t>
            </a:r>
          </a:p>
          <a:p>
            <a:pPr marL="965200" lvl="1" indent="-457200">
              <a:buAutoNum type="alphaLcPeriod"/>
            </a:pPr>
            <a:r>
              <a:rPr lang="en-US" dirty="0" smtClean="0"/>
              <a:t>Identify the constitutional provision that  allowed civil rights activists to overturn racial segregation in the courts</a:t>
            </a:r>
          </a:p>
          <a:p>
            <a:pPr marL="965200" lvl="1" indent="-457200">
              <a:buAutoNum type="alphaLcPeriod"/>
            </a:pPr>
            <a:r>
              <a:rPr lang="en-US" dirty="0" smtClean="0"/>
              <a:t>Identify two factors that delayed the full implementation of the Supreme Court’s </a:t>
            </a:r>
            <a:r>
              <a:rPr lang="en-US" i="1" dirty="0" smtClean="0"/>
              <a:t>Brown v. Board</a:t>
            </a:r>
            <a:r>
              <a:rPr lang="en-US" dirty="0" smtClean="0"/>
              <a:t> school segregation ruling.</a:t>
            </a:r>
          </a:p>
          <a:p>
            <a:pPr marL="965200" lvl="1" indent="-457200">
              <a:buAutoNum type="alphaLcPeriod"/>
            </a:pPr>
            <a:r>
              <a:rPr lang="en-US" dirty="0" smtClean="0"/>
              <a:t>Explain two factors that have assisted the desegregation process since the </a:t>
            </a:r>
            <a:r>
              <a:rPr lang="en-US" i="1" dirty="0" smtClean="0"/>
              <a:t>Brown </a:t>
            </a:r>
            <a:r>
              <a:rPr lang="en-US" dirty="0" smtClean="0"/>
              <a:t>ruling.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9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 smtClean="0"/>
              <a:t>Women’s rights advocates have sought equality through Congress and through the Supreme Court with varying degrees of success.</a:t>
            </a:r>
          </a:p>
          <a:p>
            <a:pPr marL="565150" indent="-514350">
              <a:buAutoNum type="alphaLcPeriod"/>
            </a:pPr>
            <a:r>
              <a:rPr lang="en-US" dirty="0" smtClean="0"/>
              <a:t>Define the Nineteenth Amendment to the Constitution and explain how the amendment altered the struggle for women’s rights.</a:t>
            </a:r>
          </a:p>
          <a:p>
            <a:pPr marL="565150" indent="-514350">
              <a:buAutoNum type="alphaLcPeriod"/>
            </a:pPr>
            <a:r>
              <a:rPr lang="en-US" dirty="0" smtClean="0"/>
              <a:t>Identify and explain one act of Congress that enhances equality for women and discuss the effect of that act.</a:t>
            </a:r>
          </a:p>
          <a:p>
            <a:pPr marL="565150" indent="-514350">
              <a:buAutoNum type="alphaLcPeriod"/>
            </a:pPr>
            <a:r>
              <a:rPr lang="en-US" dirty="0" smtClean="0"/>
              <a:t>Identify and explain two relevant Supreme Court decisions and discuss how the Court’s decisions affected women’s quest for equality.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0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" y="853155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Civil War &amp; Reconstruction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13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– Freed the slaves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14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–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Citizenship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Equal Protection Clause – Gov’t would treat all citizens the same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15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– Right to vote cannot be denied based on race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Still African Americans disenfranchised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Poll taxes, grandfather clause &amp; literacy tests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White primary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Jim Crow laws based on </a:t>
            </a: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Plessy v. Ferguson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“Separate but equal”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8F3D"/>
              </a:buClr>
              <a:buFont typeface="Corbel"/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I. Road to Civil Rights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1501" y="0"/>
            <a:ext cx="2857500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1501" y="3184291"/>
            <a:ext cx="28098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00276">
            <a:off x="6096000" y="818463"/>
            <a:ext cx="2746739" cy="16009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8" name="Shape 288" descr="http://images.huffingtonpost.com/2016-06-25-1466878976-2007786-PollTaxReceiptCropped.jpg"/>
          <p:cNvPicPr preferRelativeResize="0"/>
          <p:nvPr/>
        </p:nvPicPr>
        <p:blipFill rotWithShape="1">
          <a:blip r:embed="rId6">
            <a:alphaModFix/>
          </a:blip>
          <a:srcRect l="5138" t="5164" r="7015" b="6345"/>
          <a:stretch/>
        </p:blipFill>
        <p:spPr>
          <a:xfrm>
            <a:off x="6451629" y="3890269"/>
            <a:ext cx="2671350" cy="214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" y="783772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NAACP &amp; their legal defense fund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Brown v. Board of Education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Chief Justice Earl Warren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Separate schools can never be equal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Little Rock Nine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De facto segregation remained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Freedom-of-choice plans –                                                                                                                                                                                                         black students had to apply for a transfer to a white school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White communities would not sell or rent homes to blacks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Swann v. Charlotte-Mecklenburg schools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Schools should have same white-black ratio as the district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Required extensive school </a:t>
            </a:r>
            <a:r>
              <a:rPr lang="en-US" sz="1800" b="0" i="0" u="sng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busing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“White Flight” –                                                                                                                                                           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Many white parents moved their children to private schools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3130" y="2642833"/>
            <a:ext cx="5098869" cy="2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767" y="356798"/>
            <a:ext cx="6051233" cy="22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-2388400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8F3D"/>
              </a:buClr>
              <a:buFont typeface="Corbel"/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II. Civil Rights Movement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7" name="Shape 297" descr="http://hotelworkers.org/images/uploads/eckford_large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7688" y="4809701"/>
            <a:ext cx="3469752" cy="206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 descr="http://callisto.ggsrv.com/imgsrv/FastFetch/UBER2/adec_0001_0008_0_img1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489" y="771038"/>
            <a:ext cx="4986580" cy="341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 descr="http://70sdecade.weebly.com/uploads/1/2/0/0/12000666/8344384.jpg?3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3100" y="70796"/>
            <a:ext cx="33147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https://upload.wikimedia.org/wikipedia/commons/1/14/We_want_white_tenant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81308" y="2642832"/>
            <a:ext cx="5310692" cy="421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5739" y="0"/>
            <a:ext cx="57262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0" y="1071154"/>
            <a:ext cx="632242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Even after the </a:t>
            </a:r>
            <a:r>
              <a:rPr lang="en-US" sz="45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Brown</a:t>
            </a:r>
            <a:r>
              <a:rPr lang="en-US" sz="4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decision many southern schools were slow to desegregate</a:t>
            </a:r>
            <a:endParaRPr sz="45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" y="783772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President JFK pushed for Civil Rights legislation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LBJ continued attempt after assassination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1964 Civil Rights Act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Banned discrimination in public places and in hiring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24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outlawed poll taxes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March on Selma for full voting rights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Attacked by police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1965 Voting Rights Act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Ended literacy tests &amp; allowed federal gov’t                                                                                                                         to monitor elections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Some have argued that voter ID laws impede voting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4729" y="3135085"/>
            <a:ext cx="4567271" cy="316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261" y="356798"/>
            <a:ext cx="5157739" cy="267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 descr="http://s3.amazonaws.com/dk-production/images/494/large/photoid.png?13416144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3250" y="0"/>
            <a:ext cx="523875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/>
          <p:nvPr/>
        </p:nvSpPr>
        <p:spPr>
          <a:xfrm>
            <a:off x="-2269770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8F3D"/>
              </a:buClr>
              <a:buFont typeface="Corbel"/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II. Civil Rights Movement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6" name="Shape 316" descr="http://thefederalistpapers.integratedmarket.netdna-cdn.com/wp-content/uploads/2014/10/3493560_orig.jpg"/>
          <p:cNvPicPr preferRelativeResize="0"/>
          <p:nvPr/>
        </p:nvPicPr>
        <p:blipFill rotWithShape="1">
          <a:blip r:embed="rId6">
            <a:alphaModFix/>
          </a:blip>
          <a:srcRect l="21356" t="6931" r="12437"/>
          <a:stretch/>
        </p:blipFill>
        <p:spPr>
          <a:xfrm>
            <a:off x="6193971" y="3391844"/>
            <a:ext cx="1858736" cy="1420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" y="953589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Affirmative Action – attempt to create an equal environment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Should colleges and gov’t institutions be blind to race?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University of California v. Bakke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(1978)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Schools cannot issue mandatory quotas based on race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8F3D"/>
              </a:buClr>
              <a:buFont typeface="Corbel"/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II. Civil Rights Movement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20" y="2830765"/>
            <a:ext cx="6529659" cy="388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" y="783772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1848 Seneca Falls, NY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19</a:t>
            </a:r>
            <a:r>
              <a:rPr lang="en-US" sz="2600" b="0" i="0" u="none" strike="noStrike" cap="none" baseline="30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Amendment (1920) gave women the national right to vote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1963 Equal Pay Act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Betty Friedan formed N.O.W.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Roe v. Wade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Title IX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Equal educational/sports opportunities at college level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Equal Rights Amendment was never passed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8F3D"/>
              </a:buClr>
              <a:buFont typeface="Corbel"/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III. Other groups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3425" y="3820886"/>
            <a:ext cx="3838575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49" y="4637532"/>
            <a:ext cx="2865120" cy="22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1447" y="4887686"/>
            <a:ext cx="480060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2748"/>
            <a:ext cx="12192000" cy="577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1" y="783772"/>
            <a:ext cx="12191999" cy="6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Gay Rights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“Don’t ask, Don’t tell” – Bill Clinton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Lawrence v. Texas </a:t>
            </a:r>
            <a:r>
              <a:rPr lang="en-US"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(2003) – states cannot outlaw homosexual activity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1996 Defense of Marriage Act (DOMA)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Obergefell v. Hodges 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(2015) – gave right to marry to gay couples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-1421749" y="-1048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8F3D"/>
              </a:buClr>
              <a:buFont typeface="Corbel"/>
              <a:buNone/>
            </a:pPr>
            <a:r>
              <a:rPr lang="en-US" sz="5400" b="1" i="0" u="none" strike="noStrike" cap="none">
                <a:solidFill>
                  <a:srgbClr val="608F3D"/>
                </a:solidFill>
                <a:latin typeface="Corbel"/>
                <a:ea typeface="Corbel"/>
                <a:cs typeface="Corbel"/>
                <a:sym typeface="Corbel"/>
              </a:rPr>
              <a:t>III. Other groups</a:t>
            </a:r>
            <a:endParaRPr sz="5400" b="1" i="0" u="none" strike="noStrike" cap="none">
              <a:solidFill>
                <a:srgbClr val="608F3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5470" y="0"/>
            <a:ext cx="2936530" cy="4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8325" y="4206604"/>
            <a:ext cx="2750820" cy="206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50" y="3678629"/>
            <a:ext cx="6155778" cy="286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879</Words>
  <Application>Microsoft Office PowerPoint</Application>
  <PresentationFormat>Widescreen</PresentationFormat>
  <Paragraphs>107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Corbel</vt:lpstr>
      <vt:lpstr>Noto Sans Symbols</vt:lpstr>
      <vt:lpstr>Arial</vt:lpstr>
      <vt:lpstr>Century Gothic</vt:lpstr>
      <vt:lpstr>Ion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FRQ Practice:</vt:lpstr>
      <vt:lpstr>FRQ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Gaulden, Suzanne E</dc:creator>
  <cp:lastModifiedBy>Gaulden, Suzanne E</cp:lastModifiedBy>
  <cp:revision>4</cp:revision>
  <dcterms:modified xsi:type="dcterms:W3CDTF">2018-04-24T20:17:58Z</dcterms:modified>
</cp:coreProperties>
</file>