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69" r:id="rId2"/>
    <p:sldId id="256" r:id="rId3"/>
    <p:sldId id="257" r:id="rId4"/>
    <p:sldId id="258" r:id="rId5"/>
    <p:sldId id="270" r:id="rId6"/>
    <p:sldId id="259" r:id="rId7"/>
    <p:sldId id="260" r:id="rId8"/>
    <p:sldId id="268" r:id="rId9"/>
    <p:sldId id="261" r:id="rId10"/>
    <p:sldId id="262" r:id="rId11"/>
    <p:sldId id="265" r:id="rId12"/>
    <p:sldId id="266" r:id="rId13"/>
    <p:sldId id="267" r:id="rId14"/>
    <p:sldId id="271" r:id="rId15"/>
    <p:sldId id="272" r:id="rId16"/>
    <p:sldId id="273" r:id="rId17"/>
    <p:sldId id="274" r:id="rId18"/>
    <p:sldId id="275" r:id="rId19"/>
    <p:sldId id="276" r:id="rId20"/>
    <p:sldId id="277" r:id="rId21"/>
    <p:sldId id="278" r:id="rId22"/>
  </p:sldIdLst>
  <p:sldSz cx="9144000" cy="5143500" type="screen16x9"/>
  <p:notesSz cx="6858000" cy="9144000"/>
  <p:embeddedFontLst>
    <p:embeddedFont>
      <p:font typeface="Economica" panose="020B0604020202020204" charset="0"/>
      <p:regular r:id="rId24"/>
      <p:bold r:id="rId25"/>
      <p:italic r:id="rId26"/>
      <p:boldItalic r:id="rId27"/>
    </p:embeddedFont>
    <p:embeddedFont>
      <p:font typeface="Open Sans" panose="020B060402020202020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8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0234000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2409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For the first time I introduce the activity I place the kids into groups, I assign a subject and they must produce a poster I will allow for two class periods. The first day is introduction of concept and starting the process.  The second day is the completion and presentation of the poster. Subsequently the teacher may want to reproduce this slide electronically (I use Google Classroom) and allow the kids to complete the form.  I will have each group complete this process for their IRRs and for IWAs.  </a:t>
            </a:r>
          </a:p>
          <a:p>
            <a:pPr lvl="0" rtl="0">
              <a:spcBef>
                <a:spcPts val="0"/>
              </a:spcBef>
              <a:buNone/>
            </a:pPr>
            <a:endParaRPr/>
          </a:p>
        </p:txBody>
      </p:sp>
    </p:spTree>
    <p:extLst>
      <p:ext uri="{BB962C8B-B14F-4D97-AF65-F5344CB8AC3E}">
        <p14:creationId xmlns:p14="http://schemas.microsoft.com/office/powerpoint/2010/main" val="1423784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49754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38647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811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66819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solidFill>
                  <a:schemeClr val="dk1"/>
                </a:solidFill>
              </a:rPr>
              <a:t>For the first time I introduce the activity I place the kids into groups, I assign a subject and they must produce a poster. Subsequently the teacher may want to reproduce this slide electronically (I use Google Classroom) and allow the kids to complete the form.  I will have each group complete this process for their IRRs and for IWAs.  </a:t>
            </a:r>
          </a:p>
          <a:p>
            <a:pPr lvl="0" rtl="0">
              <a:spcBef>
                <a:spcPts val="0"/>
              </a:spcBef>
              <a:buNone/>
            </a:pPr>
            <a:endParaRPr/>
          </a:p>
        </p:txBody>
      </p:sp>
    </p:spTree>
    <p:extLst>
      <p:ext uri="{BB962C8B-B14F-4D97-AF65-F5344CB8AC3E}">
        <p14:creationId xmlns:p14="http://schemas.microsoft.com/office/powerpoint/2010/main" val="2803078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63961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In addition to reinforcing the skills related to developing and communicating multiple perspectives this activity also presents an opportunity to practice public speaking skills.</a:t>
            </a:r>
          </a:p>
        </p:txBody>
      </p:sp>
    </p:spTree>
    <p:extLst>
      <p:ext uri="{BB962C8B-B14F-4D97-AF65-F5344CB8AC3E}">
        <p14:creationId xmlns:p14="http://schemas.microsoft.com/office/powerpoint/2010/main" val="604337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 chose the topics based on issues the kids would be familiar with for which they should be able to identify at least four relevant and credible guests to invite to the party.</a:t>
            </a:r>
          </a:p>
        </p:txBody>
      </p:sp>
    </p:spTree>
    <p:extLst>
      <p:ext uri="{BB962C8B-B14F-4D97-AF65-F5344CB8AC3E}">
        <p14:creationId xmlns:p14="http://schemas.microsoft.com/office/powerpoint/2010/main" val="3181853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8000" cy="2784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200" cy="1786200"/>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200" cy="15741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600" cy="2128800"/>
          </a:xfrm>
          <a:prstGeom prst="rect">
            <a:avLst/>
          </a:prstGeom>
        </p:spPr>
        <p:txBody>
          <a:bodyPr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Perspecitves</a:t>
            </a:r>
            <a:endParaRPr lang="en-US" dirty="0"/>
          </a:p>
        </p:txBody>
      </p:sp>
      <p:sp>
        <p:nvSpPr>
          <p:cNvPr id="3" name="Subtitle 2"/>
          <p:cNvSpPr>
            <a:spLocks noGrp="1"/>
          </p:cNvSpPr>
          <p:nvPr>
            <p:ph type="subTitle" idx="1"/>
          </p:nvPr>
        </p:nvSpPr>
        <p:spPr/>
        <p:txBody>
          <a:bodyPr/>
          <a:lstStyle/>
          <a:p>
            <a:r>
              <a:rPr lang="en-US" dirty="0" smtClean="0"/>
              <a:t>ZOOM</a:t>
            </a:r>
            <a:endParaRPr lang="en-US" dirty="0"/>
          </a:p>
        </p:txBody>
      </p:sp>
    </p:spTree>
    <p:extLst>
      <p:ext uri="{BB962C8B-B14F-4D97-AF65-F5344CB8AC3E}">
        <p14:creationId xmlns:p14="http://schemas.microsoft.com/office/powerpoint/2010/main" val="2758671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p:nvPr/>
        </p:nvSpPr>
        <p:spPr>
          <a:xfrm>
            <a:off x="96675" y="102475"/>
            <a:ext cx="8943000" cy="50409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endParaRPr sz="2400" b="1">
              <a:solidFill>
                <a:schemeClr val="dk1"/>
              </a:solidFill>
            </a:endParaRPr>
          </a:p>
          <a:p>
            <a:pPr lvl="0" algn="ctr" rtl="0">
              <a:spcBef>
                <a:spcPts val="0"/>
              </a:spcBef>
              <a:buNone/>
            </a:pPr>
            <a:r>
              <a:rPr lang="en" sz="2400">
                <a:solidFill>
                  <a:schemeClr val="dk1"/>
                </a:solidFill>
              </a:rPr>
              <a:t>Guest #1</a:t>
            </a:r>
          </a:p>
          <a:p>
            <a:pPr lvl="0" rtl="0">
              <a:spcBef>
                <a:spcPts val="0"/>
              </a:spcBef>
              <a:buNone/>
            </a:pPr>
            <a:r>
              <a:rPr lang="en" sz="2400" b="1">
                <a:solidFill>
                  <a:schemeClr val="dk1"/>
                </a:solidFill>
              </a:rPr>
              <a:t>Title:</a:t>
            </a:r>
            <a:r>
              <a:rPr lang="en" sz="2400">
                <a:solidFill>
                  <a:schemeClr val="dk1"/>
                </a:solidFill>
              </a:rPr>
              <a:t> Name and necessary identification.</a:t>
            </a:r>
          </a:p>
          <a:p>
            <a:pPr lvl="0" rtl="0">
              <a:spcBef>
                <a:spcPts val="0"/>
              </a:spcBef>
              <a:buNone/>
            </a:pPr>
            <a:r>
              <a:rPr lang="en" sz="2400" b="1">
                <a:solidFill>
                  <a:schemeClr val="dk1"/>
                </a:solidFill>
              </a:rPr>
              <a:t>Occupation:</a:t>
            </a:r>
            <a:r>
              <a:rPr lang="en" sz="2400">
                <a:solidFill>
                  <a:schemeClr val="dk1"/>
                </a:solidFill>
              </a:rPr>
              <a:t> Where are they employed?  What field?</a:t>
            </a:r>
          </a:p>
          <a:p>
            <a:pPr lvl="0" rtl="0">
              <a:spcBef>
                <a:spcPts val="0"/>
              </a:spcBef>
              <a:buNone/>
            </a:pPr>
            <a:r>
              <a:rPr lang="en" sz="2400" b="1">
                <a:solidFill>
                  <a:schemeClr val="dk1"/>
                </a:solidFill>
              </a:rPr>
              <a:t>POV:</a:t>
            </a:r>
            <a:r>
              <a:rPr lang="en" sz="2400">
                <a:solidFill>
                  <a:schemeClr val="dk1"/>
                </a:solidFill>
              </a:rPr>
              <a:t> What is their perspective on this conversation?</a:t>
            </a:r>
          </a:p>
          <a:p>
            <a:pPr lvl="0">
              <a:spcBef>
                <a:spcPts val="0"/>
              </a:spcBef>
              <a:buNone/>
            </a:pPr>
            <a:r>
              <a:rPr lang="en" sz="2400" b="1">
                <a:solidFill>
                  <a:schemeClr val="dk1"/>
                </a:solidFill>
              </a:rPr>
              <a:t>Credibility:</a:t>
            </a:r>
            <a:r>
              <a:rPr lang="en" sz="2400">
                <a:solidFill>
                  <a:schemeClr val="dk1"/>
                </a:solidFill>
              </a:rPr>
              <a:t> How is this individual credible on this particular subject?</a:t>
            </a:r>
          </a:p>
          <a:p>
            <a:pPr lvl="0" rtl="0">
              <a:spcBef>
                <a:spcPts val="0"/>
              </a:spcBef>
              <a:buNone/>
            </a:pPr>
            <a:r>
              <a:rPr lang="en" sz="2400" b="1">
                <a:solidFill>
                  <a:schemeClr val="dk1"/>
                </a:solidFill>
              </a:rPr>
              <a:t>Relevance:</a:t>
            </a:r>
            <a:r>
              <a:rPr lang="en" sz="2400">
                <a:solidFill>
                  <a:schemeClr val="dk1"/>
                </a:solidFill>
              </a:rPr>
              <a:t> Why is their voice relevant to this particular conversation?</a:t>
            </a:r>
          </a:p>
          <a:p>
            <a:pPr lvl="0" rtl="0">
              <a:spcBef>
                <a:spcPts val="0"/>
              </a:spcBef>
              <a:buNone/>
            </a:pPr>
            <a:r>
              <a:rPr lang="en" sz="2400" b="1">
                <a:solidFill>
                  <a:schemeClr val="dk1"/>
                </a:solidFill>
              </a:rPr>
              <a:t>Similarity:</a:t>
            </a:r>
            <a:r>
              <a:rPr lang="en" sz="2400">
                <a:solidFill>
                  <a:schemeClr val="dk1"/>
                </a:solidFill>
              </a:rPr>
              <a:t> What ideas/evidence does this person have that are similar to other  ideas/evidence that have been shared?</a:t>
            </a:r>
          </a:p>
          <a:p>
            <a:pPr lvl="0" rtl="0">
              <a:spcBef>
                <a:spcPts val="0"/>
              </a:spcBef>
              <a:buNone/>
            </a:pPr>
            <a:r>
              <a:rPr lang="en" sz="2400" b="1">
                <a:solidFill>
                  <a:schemeClr val="dk1"/>
                </a:solidFill>
              </a:rPr>
              <a:t>Difference:</a:t>
            </a:r>
            <a:r>
              <a:rPr lang="en" sz="2400">
                <a:solidFill>
                  <a:schemeClr val="dk1"/>
                </a:solidFill>
              </a:rPr>
              <a:t> What ideas/evidence does this person have that are different to other  ideas/evidence that have been shared?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Clr>
                <a:schemeClr val="dk1"/>
              </a:buClr>
              <a:buSzPct val="36666"/>
              <a:buFont typeface="Arial"/>
              <a:buNone/>
            </a:pPr>
            <a:r>
              <a:rPr lang="en" sz="3000">
                <a:latin typeface="Arial"/>
                <a:ea typeface="Arial"/>
                <a:cs typeface="Arial"/>
                <a:sym typeface="Arial"/>
              </a:rPr>
              <a:t>Instructions</a:t>
            </a:r>
          </a:p>
        </p:txBody>
      </p:sp>
      <p:sp>
        <p:nvSpPr>
          <p:cNvPr id="151" name="Shape 151"/>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a:lnSpc>
                <a:spcPct val="100000"/>
              </a:lnSpc>
              <a:spcBef>
                <a:spcPts val="0"/>
              </a:spcBef>
              <a:spcAft>
                <a:spcPts val="0"/>
              </a:spcAft>
              <a:buClr>
                <a:schemeClr val="dk1"/>
              </a:buClr>
              <a:buSzPct val="61111"/>
              <a:buFont typeface="Arial"/>
              <a:buNone/>
            </a:pPr>
            <a:r>
              <a:rPr lang="en">
                <a:latin typeface="Arial"/>
                <a:ea typeface="Arial"/>
                <a:cs typeface="Arial"/>
                <a:sym typeface="Arial"/>
              </a:rPr>
              <a:t>While working in groups you will create a poster for your dinner party, I will assign your topics. Once you have the topic of your dinner conversation you will need to select the guests for your party, you may have between 4 to 6 guests at your party.</a:t>
            </a:r>
          </a:p>
          <a:p>
            <a:pPr lvl="0" rtl="0">
              <a:lnSpc>
                <a:spcPct val="100000"/>
              </a:lnSpc>
              <a:spcBef>
                <a:spcPts val="0"/>
              </a:spcBef>
              <a:spcAft>
                <a:spcPts val="0"/>
              </a:spcAft>
              <a:buNone/>
            </a:pPr>
            <a:endParaRPr>
              <a:latin typeface="Arial"/>
              <a:ea typeface="Arial"/>
              <a:cs typeface="Arial"/>
              <a:sym typeface="Arial"/>
            </a:endParaRPr>
          </a:p>
          <a:p>
            <a:pPr lvl="0" rtl="0">
              <a:lnSpc>
                <a:spcPct val="100000"/>
              </a:lnSpc>
              <a:spcBef>
                <a:spcPts val="0"/>
              </a:spcBef>
              <a:spcAft>
                <a:spcPts val="0"/>
              </a:spcAft>
              <a:buNone/>
            </a:pPr>
            <a:r>
              <a:rPr lang="en">
                <a:latin typeface="Arial"/>
                <a:ea typeface="Arial"/>
                <a:cs typeface="Arial"/>
                <a:sym typeface="Arial"/>
              </a:rPr>
              <a:t>You will need to complete the template for each “guest”, if you are unable to complete any part of the questionnaire you need to get to know your “guests” better.</a:t>
            </a:r>
          </a:p>
          <a:p>
            <a:pPr lvl="0" rtl="0">
              <a:lnSpc>
                <a:spcPct val="100000"/>
              </a:lnSpc>
              <a:spcBef>
                <a:spcPts val="0"/>
              </a:spcBef>
              <a:spcAft>
                <a:spcPts val="0"/>
              </a:spcAft>
              <a:buNone/>
            </a:pPr>
            <a:endParaRPr>
              <a:latin typeface="Arial"/>
              <a:ea typeface="Arial"/>
              <a:cs typeface="Arial"/>
              <a:sym typeface="Arial"/>
            </a:endParaRPr>
          </a:p>
          <a:p>
            <a:pPr lvl="0">
              <a:lnSpc>
                <a:spcPct val="100000"/>
              </a:lnSpc>
              <a:spcBef>
                <a:spcPts val="0"/>
              </a:spcBef>
              <a:spcAft>
                <a:spcPts val="0"/>
              </a:spcAft>
              <a:buClr>
                <a:schemeClr val="dk1"/>
              </a:buClr>
              <a:buSzPct val="61111"/>
              <a:buFont typeface="Arial"/>
              <a:buNone/>
            </a:pPr>
            <a:r>
              <a:rPr lang="en">
                <a:latin typeface="Arial"/>
                <a:ea typeface="Arial"/>
                <a:cs typeface="Arial"/>
                <a:sym typeface="Arial"/>
              </a:rPr>
              <a:t>Your group will present their poster to the class in the second half of class tomorrow.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Topics</a:t>
            </a:r>
          </a:p>
        </p:txBody>
      </p:sp>
      <p:sp>
        <p:nvSpPr>
          <p:cNvPr id="157" name="Shape 157"/>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a:spcBef>
                <a:spcPts val="0"/>
              </a:spcBef>
              <a:buNone/>
            </a:pPr>
            <a:r>
              <a:rPr lang="en" u="sng"/>
              <a:t>Group One:</a:t>
            </a:r>
            <a:r>
              <a:rPr lang="en"/>
              <a:t> Use of Electronic Devices in Classrooms</a:t>
            </a:r>
          </a:p>
          <a:p>
            <a:pPr lvl="0">
              <a:spcBef>
                <a:spcPts val="0"/>
              </a:spcBef>
              <a:buNone/>
            </a:pPr>
            <a:r>
              <a:rPr lang="en" u="sng"/>
              <a:t>Group Two:</a:t>
            </a:r>
            <a:r>
              <a:rPr lang="en"/>
              <a:t> Funding for Arts Education</a:t>
            </a:r>
          </a:p>
          <a:p>
            <a:pPr lvl="0">
              <a:spcBef>
                <a:spcPts val="0"/>
              </a:spcBef>
              <a:buNone/>
            </a:pPr>
            <a:r>
              <a:rPr lang="en" u="sng"/>
              <a:t>Group Three:</a:t>
            </a:r>
            <a:r>
              <a:rPr lang="en"/>
              <a:t> Late Start Times for High School</a:t>
            </a:r>
          </a:p>
          <a:p>
            <a:pPr lvl="0">
              <a:spcBef>
                <a:spcPts val="0"/>
              </a:spcBef>
              <a:buNone/>
            </a:pPr>
            <a:r>
              <a:rPr lang="en" u="sng"/>
              <a:t>Group Four:</a:t>
            </a:r>
            <a:r>
              <a:rPr lang="en"/>
              <a:t> Effectiveness of School Uniform Policies</a:t>
            </a:r>
          </a:p>
          <a:p>
            <a:pPr lvl="0">
              <a:spcBef>
                <a:spcPts val="0"/>
              </a:spcBef>
              <a:buNone/>
            </a:pPr>
            <a:r>
              <a:rPr lang="en" u="sng"/>
              <a:t>Group Five:</a:t>
            </a:r>
            <a:r>
              <a:rPr lang="en"/>
              <a:t> Eliminating Mandatory Physical Education in High Schools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p:nvPr/>
        </p:nvSpPr>
        <p:spPr>
          <a:xfrm>
            <a:off x="3799625" y="1968400"/>
            <a:ext cx="1711200" cy="1295700"/>
          </a:xfrm>
          <a:prstGeom prst="ellipse">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Topic</a:t>
            </a:r>
          </a:p>
        </p:txBody>
      </p:sp>
      <p:sp>
        <p:nvSpPr>
          <p:cNvPr id="163" name="Shape 163"/>
          <p:cNvSpPr txBox="1"/>
          <p:nvPr/>
        </p:nvSpPr>
        <p:spPr>
          <a:xfrm>
            <a:off x="3247500" y="87025"/>
            <a:ext cx="2649000" cy="1776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chemeClr val="dk1"/>
                </a:solidFill>
              </a:rPr>
              <a:t>Guest #1</a:t>
            </a:r>
          </a:p>
          <a:p>
            <a:pPr lvl="0" rtl="0">
              <a:spcBef>
                <a:spcPts val="0"/>
              </a:spcBef>
              <a:buNone/>
            </a:pPr>
            <a:r>
              <a:rPr lang="en">
                <a:solidFill>
                  <a:schemeClr val="dk1"/>
                </a:solidFill>
              </a:rPr>
              <a:t>Title:</a:t>
            </a:r>
          </a:p>
          <a:p>
            <a:pPr lvl="0" rtl="0">
              <a:spcBef>
                <a:spcPts val="0"/>
              </a:spcBef>
              <a:buNone/>
            </a:pPr>
            <a:r>
              <a:rPr lang="en">
                <a:solidFill>
                  <a:schemeClr val="dk1"/>
                </a:solidFill>
              </a:rPr>
              <a:t>Occupation:</a:t>
            </a:r>
          </a:p>
          <a:p>
            <a:pPr lvl="0" rtl="0">
              <a:spcBef>
                <a:spcPts val="0"/>
              </a:spcBef>
              <a:buNone/>
            </a:pPr>
            <a:r>
              <a:rPr lang="en">
                <a:solidFill>
                  <a:schemeClr val="dk1"/>
                </a:solidFill>
              </a:rPr>
              <a:t>POV:</a:t>
            </a:r>
          </a:p>
          <a:p>
            <a:pPr lvl="0" rtl="0">
              <a:spcBef>
                <a:spcPts val="0"/>
              </a:spcBef>
              <a:buNone/>
            </a:pPr>
            <a:r>
              <a:rPr lang="en">
                <a:solidFill>
                  <a:schemeClr val="dk1"/>
                </a:solidFill>
              </a:rPr>
              <a:t>Credibility:</a:t>
            </a:r>
          </a:p>
          <a:p>
            <a:pPr lvl="0" rtl="0">
              <a:spcBef>
                <a:spcPts val="0"/>
              </a:spcBef>
              <a:buNone/>
            </a:pPr>
            <a:r>
              <a:rPr lang="en">
                <a:solidFill>
                  <a:schemeClr val="dk1"/>
                </a:solidFill>
              </a:rPr>
              <a:t>Relevance:</a:t>
            </a:r>
          </a:p>
          <a:p>
            <a:pPr lvl="0" rtl="0">
              <a:spcBef>
                <a:spcPts val="0"/>
              </a:spcBef>
              <a:buNone/>
            </a:pPr>
            <a:r>
              <a:rPr lang="en">
                <a:solidFill>
                  <a:schemeClr val="dk1"/>
                </a:solidFill>
              </a:rPr>
              <a:t>Similarity:</a:t>
            </a:r>
          </a:p>
          <a:p>
            <a:pPr lvl="0" rtl="0">
              <a:spcBef>
                <a:spcPts val="0"/>
              </a:spcBef>
              <a:buNone/>
            </a:pPr>
            <a:r>
              <a:rPr lang="en">
                <a:solidFill>
                  <a:schemeClr val="dk1"/>
                </a:solidFill>
              </a:rPr>
              <a:t>Difference:</a:t>
            </a:r>
          </a:p>
        </p:txBody>
      </p:sp>
      <p:sp>
        <p:nvSpPr>
          <p:cNvPr id="164" name="Shape 164"/>
          <p:cNvSpPr txBox="1"/>
          <p:nvPr/>
        </p:nvSpPr>
        <p:spPr>
          <a:xfrm>
            <a:off x="6243375" y="1641325"/>
            <a:ext cx="2649000" cy="1776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chemeClr val="dk1"/>
                </a:solidFill>
              </a:rPr>
              <a:t>Guest #2</a:t>
            </a:r>
          </a:p>
          <a:p>
            <a:pPr lvl="0" rtl="0">
              <a:spcBef>
                <a:spcPts val="0"/>
              </a:spcBef>
              <a:buNone/>
            </a:pPr>
            <a:r>
              <a:rPr lang="en">
                <a:solidFill>
                  <a:schemeClr val="dk1"/>
                </a:solidFill>
              </a:rPr>
              <a:t>Title:</a:t>
            </a:r>
          </a:p>
          <a:p>
            <a:pPr lvl="0" rtl="0">
              <a:spcBef>
                <a:spcPts val="0"/>
              </a:spcBef>
              <a:buNone/>
            </a:pPr>
            <a:r>
              <a:rPr lang="en">
                <a:solidFill>
                  <a:schemeClr val="dk1"/>
                </a:solidFill>
              </a:rPr>
              <a:t>Occupation:</a:t>
            </a:r>
          </a:p>
          <a:p>
            <a:pPr lvl="0" rtl="0">
              <a:spcBef>
                <a:spcPts val="0"/>
              </a:spcBef>
              <a:buNone/>
            </a:pPr>
            <a:r>
              <a:rPr lang="en">
                <a:solidFill>
                  <a:schemeClr val="dk1"/>
                </a:solidFill>
              </a:rPr>
              <a:t>POV:</a:t>
            </a:r>
          </a:p>
          <a:p>
            <a:pPr lvl="0" rtl="0">
              <a:spcBef>
                <a:spcPts val="0"/>
              </a:spcBef>
              <a:buNone/>
            </a:pPr>
            <a:r>
              <a:rPr lang="en">
                <a:solidFill>
                  <a:schemeClr val="dk1"/>
                </a:solidFill>
              </a:rPr>
              <a:t>Credibility:</a:t>
            </a:r>
          </a:p>
          <a:p>
            <a:pPr lvl="0" rtl="0">
              <a:spcBef>
                <a:spcPts val="0"/>
              </a:spcBef>
              <a:buNone/>
            </a:pPr>
            <a:r>
              <a:rPr lang="en">
                <a:solidFill>
                  <a:schemeClr val="dk1"/>
                </a:solidFill>
              </a:rPr>
              <a:t>Relevance:</a:t>
            </a:r>
          </a:p>
          <a:p>
            <a:pPr lvl="0" rtl="0">
              <a:spcBef>
                <a:spcPts val="0"/>
              </a:spcBef>
              <a:buNone/>
            </a:pPr>
            <a:r>
              <a:rPr lang="en">
                <a:solidFill>
                  <a:schemeClr val="dk1"/>
                </a:solidFill>
              </a:rPr>
              <a:t>Similarity:</a:t>
            </a:r>
          </a:p>
          <a:p>
            <a:pPr lvl="0" rtl="0">
              <a:spcBef>
                <a:spcPts val="0"/>
              </a:spcBef>
              <a:buNone/>
            </a:pPr>
            <a:r>
              <a:rPr lang="en">
                <a:solidFill>
                  <a:schemeClr val="dk1"/>
                </a:solidFill>
              </a:rPr>
              <a:t>Difference:</a:t>
            </a:r>
          </a:p>
        </p:txBody>
      </p:sp>
      <p:sp>
        <p:nvSpPr>
          <p:cNvPr id="165" name="Shape 165"/>
          <p:cNvSpPr txBox="1"/>
          <p:nvPr/>
        </p:nvSpPr>
        <p:spPr>
          <a:xfrm>
            <a:off x="154775" y="1728250"/>
            <a:ext cx="2649000" cy="1776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chemeClr val="dk1"/>
                </a:solidFill>
              </a:rPr>
              <a:t>Guest #4</a:t>
            </a:r>
          </a:p>
          <a:p>
            <a:pPr lvl="0" rtl="0">
              <a:spcBef>
                <a:spcPts val="0"/>
              </a:spcBef>
              <a:buNone/>
            </a:pPr>
            <a:r>
              <a:rPr lang="en">
                <a:solidFill>
                  <a:schemeClr val="dk1"/>
                </a:solidFill>
              </a:rPr>
              <a:t>Title:</a:t>
            </a:r>
          </a:p>
          <a:p>
            <a:pPr lvl="0" rtl="0">
              <a:spcBef>
                <a:spcPts val="0"/>
              </a:spcBef>
              <a:buNone/>
            </a:pPr>
            <a:r>
              <a:rPr lang="en">
                <a:solidFill>
                  <a:schemeClr val="dk1"/>
                </a:solidFill>
              </a:rPr>
              <a:t>Occupation:</a:t>
            </a:r>
          </a:p>
          <a:p>
            <a:pPr lvl="0" rtl="0">
              <a:spcBef>
                <a:spcPts val="0"/>
              </a:spcBef>
              <a:buNone/>
            </a:pPr>
            <a:r>
              <a:rPr lang="en">
                <a:solidFill>
                  <a:schemeClr val="dk1"/>
                </a:solidFill>
              </a:rPr>
              <a:t>POV:</a:t>
            </a:r>
          </a:p>
          <a:p>
            <a:pPr lvl="0" rtl="0">
              <a:spcBef>
                <a:spcPts val="0"/>
              </a:spcBef>
              <a:buNone/>
            </a:pPr>
            <a:r>
              <a:rPr lang="en">
                <a:solidFill>
                  <a:schemeClr val="dk1"/>
                </a:solidFill>
              </a:rPr>
              <a:t>Credibility:</a:t>
            </a:r>
          </a:p>
          <a:p>
            <a:pPr lvl="0" rtl="0">
              <a:spcBef>
                <a:spcPts val="0"/>
              </a:spcBef>
              <a:buNone/>
            </a:pPr>
            <a:r>
              <a:rPr lang="en">
                <a:solidFill>
                  <a:schemeClr val="dk1"/>
                </a:solidFill>
              </a:rPr>
              <a:t>Relevance:</a:t>
            </a:r>
          </a:p>
          <a:p>
            <a:pPr lvl="0" rtl="0">
              <a:spcBef>
                <a:spcPts val="0"/>
              </a:spcBef>
              <a:buNone/>
            </a:pPr>
            <a:r>
              <a:rPr lang="en">
                <a:solidFill>
                  <a:schemeClr val="dk1"/>
                </a:solidFill>
              </a:rPr>
              <a:t>Similarity:</a:t>
            </a:r>
          </a:p>
          <a:p>
            <a:pPr lvl="0" rtl="0">
              <a:spcBef>
                <a:spcPts val="0"/>
              </a:spcBef>
              <a:buNone/>
            </a:pPr>
            <a:r>
              <a:rPr lang="en">
                <a:solidFill>
                  <a:schemeClr val="dk1"/>
                </a:solidFill>
              </a:rPr>
              <a:t>Difference:</a:t>
            </a:r>
          </a:p>
        </p:txBody>
      </p:sp>
      <p:sp>
        <p:nvSpPr>
          <p:cNvPr id="166" name="Shape 166"/>
          <p:cNvSpPr txBox="1"/>
          <p:nvPr/>
        </p:nvSpPr>
        <p:spPr>
          <a:xfrm>
            <a:off x="3252050" y="3369475"/>
            <a:ext cx="2787000" cy="1776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chemeClr val="dk1"/>
                </a:solidFill>
              </a:rPr>
              <a:t>Guest #3</a:t>
            </a:r>
          </a:p>
          <a:p>
            <a:pPr lvl="0" rtl="0">
              <a:spcBef>
                <a:spcPts val="0"/>
              </a:spcBef>
              <a:buNone/>
            </a:pPr>
            <a:r>
              <a:rPr lang="en">
                <a:solidFill>
                  <a:schemeClr val="dk1"/>
                </a:solidFill>
              </a:rPr>
              <a:t>Title:</a:t>
            </a:r>
          </a:p>
          <a:p>
            <a:pPr lvl="0" rtl="0">
              <a:spcBef>
                <a:spcPts val="0"/>
              </a:spcBef>
              <a:buNone/>
            </a:pPr>
            <a:r>
              <a:rPr lang="en">
                <a:solidFill>
                  <a:schemeClr val="dk1"/>
                </a:solidFill>
              </a:rPr>
              <a:t>Occupation:</a:t>
            </a:r>
          </a:p>
          <a:p>
            <a:pPr lvl="0" rtl="0">
              <a:spcBef>
                <a:spcPts val="0"/>
              </a:spcBef>
              <a:buNone/>
            </a:pPr>
            <a:r>
              <a:rPr lang="en">
                <a:solidFill>
                  <a:schemeClr val="dk1"/>
                </a:solidFill>
              </a:rPr>
              <a:t>POV:</a:t>
            </a:r>
          </a:p>
          <a:p>
            <a:pPr lvl="0" rtl="0">
              <a:spcBef>
                <a:spcPts val="0"/>
              </a:spcBef>
              <a:buNone/>
            </a:pPr>
            <a:r>
              <a:rPr lang="en">
                <a:solidFill>
                  <a:schemeClr val="dk1"/>
                </a:solidFill>
              </a:rPr>
              <a:t>Credibility:</a:t>
            </a:r>
          </a:p>
          <a:p>
            <a:pPr lvl="0" rtl="0">
              <a:spcBef>
                <a:spcPts val="0"/>
              </a:spcBef>
              <a:buNone/>
            </a:pPr>
            <a:r>
              <a:rPr lang="en">
                <a:solidFill>
                  <a:schemeClr val="dk1"/>
                </a:solidFill>
              </a:rPr>
              <a:t>Relevance:</a:t>
            </a:r>
          </a:p>
          <a:p>
            <a:pPr lvl="0" rtl="0">
              <a:spcBef>
                <a:spcPts val="0"/>
              </a:spcBef>
              <a:buNone/>
            </a:pPr>
            <a:r>
              <a:rPr lang="en">
                <a:solidFill>
                  <a:schemeClr val="dk1"/>
                </a:solidFill>
              </a:rPr>
              <a:t>Similarity:</a:t>
            </a:r>
          </a:p>
          <a:p>
            <a:pPr lvl="0" rtl="0">
              <a:spcBef>
                <a:spcPts val="0"/>
              </a:spcBef>
              <a:buNone/>
            </a:pPr>
            <a:r>
              <a:rPr lang="en">
                <a:solidFill>
                  <a:schemeClr val="dk1"/>
                </a:solidFill>
              </a:rPr>
              <a:t>Difference:</a:t>
            </a:r>
          </a:p>
        </p:txBody>
      </p:sp>
      <p:sp>
        <p:nvSpPr>
          <p:cNvPr id="167" name="Shape 167"/>
          <p:cNvSpPr txBox="1"/>
          <p:nvPr/>
        </p:nvSpPr>
        <p:spPr>
          <a:xfrm>
            <a:off x="77350" y="87025"/>
            <a:ext cx="2939100" cy="556800"/>
          </a:xfrm>
          <a:prstGeom prst="rect">
            <a:avLst/>
          </a:prstGeom>
          <a:solidFill>
            <a:srgbClr val="FFFFFF"/>
          </a:solidFill>
          <a:ln>
            <a:noFill/>
          </a:ln>
        </p:spPr>
        <p:txBody>
          <a:bodyPr lIns="91425" tIns="91425" rIns="91425" bIns="91425" anchor="t" anchorCtr="0">
            <a:noAutofit/>
          </a:bodyPr>
          <a:lstStyle/>
          <a:p>
            <a:pPr lvl="0" rtl="0">
              <a:spcBef>
                <a:spcPts val="0"/>
              </a:spcBef>
              <a:buNone/>
            </a:pPr>
            <a:r>
              <a:rPr lang="en"/>
              <a:t>Multiple Perspectives</a:t>
            </a:r>
          </a:p>
          <a:p>
            <a:pPr lvl="0" rtl="0">
              <a:spcBef>
                <a:spcPts val="0"/>
              </a:spcBef>
              <a:buNone/>
            </a:pPr>
            <a:r>
              <a:rPr lang="en"/>
              <a:t>Dinner Conversation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Text Placeholder 2"/>
          <p:cNvSpPr>
            <a:spLocks noGrp="1"/>
          </p:cNvSpPr>
          <p:nvPr>
            <p:ph type="body" idx="1"/>
          </p:nvPr>
        </p:nvSpPr>
        <p:spPr/>
        <p:txBody>
          <a:bodyPr/>
          <a:lstStyle/>
          <a:p>
            <a:pPr marL="285750" indent="-285750">
              <a:buFont typeface="Arial" panose="020B0604020202020204" pitchFamily="34" charset="0"/>
              <a:buChar char="•"/>
            </a:pPr>
            <a:r>
              <a:rPr lang="en-US" dirty="0" smtClean="0"/>
              <a:t>Use your definition of “silence” and choose 3 lenses to view this topic through. </a:t>
            </a:r>
          </a:p>
          <a:p>
            <a:pPr marL="285750" indent="-285750">
              <a:buFont typeface="Arial" panose="020B0604020202020204" pitchFamily="34" charset="0"/>
              <a:buChar char="•"/>
            </a:pPr>
            <a:r>
              <a:rPr lang="en-US" dirty="0" smtClean="0"/>
              <a:t>Identify one perspective for each lens and find one source for each question. (Your art piece can be used for 1 of the sources)</a:t>
            </a:r>
          </a:p>
          <a:p>
            <a:pPr marL="285750" indent="-285750">
              <a:buFont typeface="Arial" panose="020B0604020202020204" pitchFamily="34" charset="0"/>
              <a:buChar char="•"/>
            </a:pPr>
            <a:r>
              <a:rPr lang="en-US" dirty="0" smtClean="0"/>
              <a:t>Summarize/explain your source, give the relevance to the perspective and explain how each source compares to the others (are the views conflicting, similar, or completely different and how?).</a:t>
            </a:r>
          </a:p>
          <a:p>
            <a:pPr marL="285750" indent="-285750">
              <a:buFont typeface="Arial" panose="020B0604020202020204" pitchFamily="34" charset="0"/>
              <a:buChar char="•"/>
            </a:pPr>
            <a:r>
              <a:rPr lang="en-US" dirty="0" smtClean="0"/>
              <a:t>Read and annotate the article “Your Brain on Silence”.</a:t>
            </a:r>
          </a:p>
        </p:txBody>
      </p:sp>
    </p:spTree>
    <p:extLst>
      <p:ext uri="{BB962C8B-B14F-4D97-AF65-F5344CB8AC3E}">
        <p14:creationId xmlns:p14="http://schemas.microsoft.com/office/powerpoint/2010/main" val="4090712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Brain on Silence – Carousel Activity</a:t>
            </a:r>
            <a:endParaRPr lang="en-US" dirty="0"/>
          </a:p>
        </p:txBody>
      </p:sp>
      <p:sp>
        <p:nvSpPr>
          <p:cNvPr id="3" name="Text Placeholder 2"/>
          <p:cNvSpPr>
            <a:spLocks noGrp="1"/>
          </p:cNvSpPr>
          <p:nvPr>
            <p:ph type="body" idx="1"/>
          </p:nvPr>
        </p:nvSpPr>
        <p:spPr/>
        <p:txBody>
          <a:bodyPr/>
          <a:lstStyle/>
          <a:p>
            <a:r>
              <a:rPr lang="en-US" dirty="0" smtClean="0"/>
              <a:t>Find your group and turn desks to face each other. Have your article with you!</a:t>
            </a:r>
          </a:p>
          <a:p>
            <a:endParaRPr lang="en-US" dirty="0" smtClean="0"/>
          </a:p>
          <a:p>
            <a:r>
              <a:rPr lang="en-US" dirty="0" smtClean="0"/>
              <a:t>Use the time in your group to complete the task presented.</a:t>
            </a:r>
          </a:p>
          <a:p>
            <a:endParaRPr lang="en-US" dirty="0" smtClean="0"/>
          </a:p>
          <a:p>
            <a:r>
              <a:rPr lang="en-US" dirty="0" smtClean="0"/>
              <a:t>Rotate when instructed</a:t>
            </a:r>
            <a:endParaRPr lang="en-US" dirty="0"/>
          </a:p>
        </p:txBody>
      </p:sp>
    </p:spTree>
    <p:extLst>
      <p:ext uri="{BB962C8B-B14F-4D97-AF65-F5344CB8AC3E}">
        <p14:creationId xmlns:p14="http://schemas.microsoft.com/office/powerpoint/2010/main" val="133001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#1</a:t>
            </a:r>
            <a:endParaRPr lang="en-US" dirty="0"/>
          </a:p>
        </p:txBody>
      </p:sp>
      <p:sp>
        <p:nvSpPr>
          <p:cNvPr id="3" name="Text Placeholder 2"/>
          <p:cNvSpPr>
            <a:spLocks noGrp="1"/>
          </p:cNvSpPr>
          <p:nvPr>
            <p:ph type="body" idx="1"/>
          </p:nvPr>
        </p:nvSpPr>
        <p:spPr/>
        <p:txBody>
          <a:bodyPr/>
          <a:lstStyle/>
          <a:p>
            <a:pPr algn="ctr"/>
            <a:r>
              <a:rPr lang="en-US" sz="2000" dirty="0"/>
              <a:t>Within your group, decide on the </a:t>
            </a:r>
            <a:r>
              <a:rPr lang="en-US" sz="2000" u="sng" dirty="0"/>
              <a:t>Central Claim </a:t>
            </a:r>
            <a:r>
              <a:rPr lang="en-US" sz="2000" u="sng" dirty="0" smtClean="0"/>
              <a:t>(</a:t>
            </a:r>
            <a:r>
              <a:rPr lang="en-US" sz="2000" dirty="0" smtClean="0"/>
              <a:t>thesis) of </a:t>
            </a:r>
            <a:r>
              <a:rPr lang="en-US" sz="2000" dirty="0"/>
              <a:t>the article.</a:t>
            </a:r>
          </a:p>
          <a:p>
            <a:pPr lvl="0" algn="ctr"/>
            <a:r>
              <a:rPr lang="en-US" sz="2000" dirty="0"/>
              <a:t>Write it on your poster using a </a:t>
            </a:r>
            <a:r>
              <a:rPr lang="en-US" sz="2000" dirty="0" smtClean="0"/>
              <a:t>quotation.</a:t>
            </a:r>
            <a:endParaRPr lang="en-US" sz="2000" dirty="0"/>
          </a:p>
          <a:p>
            <a:endParaRPr lang="en-US" dirty="0"/>
          </a:p>
        </p:txBody>
      </p:sp>
    </p:spTree>
    <p:extLst>
      <p:ext uri="{BB962C8B-B14F-4D97-AF65-F5344CB8AC3E}">
        <p14:creationId xmlns:p14="http://schemas.microsoft.com/office/powerpoint/2010/main" val="109604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#2</a:t>
            </a:r>
            <a:endParaRPr lang="en-US" dirty="0"/>
          </a:p>
        </p:txBody>
      </p:sp>
      <p:sp>
        <p:nvSpPr>
          <p:cNvPr id="3" name="Text Placeholder 2"/>
          <p:cNvSpPr>
            <a:spLocks noGrp="1"/>
          </p:cNvSpPr>
          <p:nvPr>
            <p:ph type="body" idx="1"/>
          </p:nvPr>
        </p:nvSpPr>
        <p:spPr/>
        <p:txBody>
          <a:bodyPr/>
          <a:lstStyle/>
          <a:p>
            <a:pPr algn="ctr"/>
            <a:r>
              <a:rPr lang="en-US" sz="2400" dirty="0"/>
              <a:t>Your group should add two </a:t>
            </a:r>
            <a:r>
              <a:rPr lang="en-US" sz="2400" u="sng" dirty="0"/>
              <a:t>Supporting Claims</a:t>
            </a:r>
            <a:r>
              <a:rPr lang="en-US" sz="2400" u="sng" dirty="0" smtClean="0"/>
              <a:t>.</a:t>
            </a:r>
          </a:p>
          <a:p>
            <a:pPr algn="ctr"/>
            <a:r>
              <a:rPr lang="en-US" sz="2400" dirty="0" smtClean="0"/>
              <a:t>(What points does the author make to support the thesis?)</a:t>
            </a:r>
            <a:endParaRPr lang="en-US" sz="2400" dirty="0"/>
          </a:p>
          <a:p>
            <a:pPr lvl="0" algn="ctr"/>
            <a:r>
              <a:rPr lang="en-US" sz="2400" dirty="0"/>
              <a:t>Don’t forget your </a:t>
            </a:r>
            <a:r>
              <a:rPr lang="en-US" sz="2400" dirty="0" smtClean="0"/>
              <a:t>quotations.</a:t>
            </a:r>
            <a:endParaRPr lang="en-US" sz="2400" dirty="0"/>
          </a:p>
          <a:p>
            <a:endParaRPr lang="en-US" dirty="0"/>
          </a:p>
        </p:txBody>
      </p:sp>
    </p:spTree>
    <p:extLst>
      <p:ext uri="{BB962C8B-B14F-4D97-AF65-F5344CB8AC3E}">
        <p14:creationId xmlns:p14="http://schemas.microsoft.com/office/powerpoint/2010/main" val="2785928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#3</a:t>
            </a:r>
            <a:endParaRPr lang="en-US" dirty="0"/>
          </a:p>
        </p:txBody>
      </p:sp>
      <p:sp>
        <p:nvSpPr>
          <p:cNvPr id="3" name="Text Placeholder 2"/>
          <p:cNvSpPr>
            <a:spLocks noGrp="1"/>
          </p:cNvSpPr>
          <p:nvPr>
            <p:ph type="body" idx="1"/>
          </p:nvPr>
        </p:nvSpPr>
        <p:spPr/>
        <p:txBody>
          <a:bodyPr/>
          <a:lstStyle/>
          <a:p>
            <a:pPr algn="ctr"/>
            <a:r>
              <a:rPr lang="en-US" sz="2800" dirty="0"/>
              <a:t>Add a piece of evidence used in the article that connects to each of the supporting claims.</a:t>
            </a:r>
            <a:endParaRPr lang="en-US" sz="2800" dirty="0"/>
          </a:p>
        </p:txBody>
      </p:sp>
    </p:spTree>
    <p:extLst>
      <p:ext uri="{BB962C8B-B14F-4D97-AF65-F5344CB8AC3E}">
        <p14:creationId xmlns:p14="http://schemas.microsoft.com/office/powerpoint/2010/main" val="1081597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#4</a:t>
            </a:r>
            <a:endParaRPr lang="en-US" dirty="0"/>
          </a:p>
        </p:txBody>
      </p:sp>
      <p:sp>
        <p:nvSpPr>
          <p:cNvPr id="3" name="Text Placeholder 2"/>
          <p:cNvSpPr>
            <a:spLocks noGrp="1"/>
          </p:cNvSpPr>
          <p:nvPr>
            <p:ph type="body" idx="1"/>
          </p:nvPr>
        </p:nvSpPr>
        <p:spPr/>
        <p:txBody>
          <a:bodyPr/>
          <a:lstStyle/>
          <a:p>
            <a:pPr algn="ctr"/>
            <a:r>
              <a:rPr lang="en-US" sz="2400" dirty="0"/>
              <a:t>Do the claims and evidence used in the article strengthen it?  </a:t>
            </a:r>
          </a:p>
          <a:p>
            <a:pPr lvl="0" algn="ctr"/>
            <a:r>
              <a:rPr lang="en-US" sz="2400" dirty="0"/>
              <a:t>Why? How?</a:t>
            </a:r>
          </a:p>
          <a:p>
            <a:pPr lvl="0" algn="ctr"/>
            <a:r>
              <a:rPr lang="en-US" sz="2400" dirty="0"/>
              <a:t>What else helps to make this a valid resource?</a:t>
            </a:r>
          </a:p>
          <a:p>
            <a:endParaRPr lang="en-US" dirty="0"/>
          </a:p>
        </p:txBody>
      </p:sp>
    </p:spTree>
    <p:extLst>
      <p:ext uri="{BB962C8B-B14F-4D97-AF65-F5344CB8AC3E}">
        <p14:creationId xmlns:p14="http://schemas.microsoft.com/office/powerpoint/2010/main" val="203028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a:spcBef>
                <a:spcPts val="0"/>
              </a:spcBef>
              <a:buNone/>
            </a:pPr>
            <a:endParaRPr/>
          </a:p>
        </p:txBody>
      </p:sp>
      <p:sp>
        <p:nvSpPr>
          <p:cNvPr id="63" name="Shape 63"/>
          <p:cNvSpPr txBox="1">
            <a:spLocks noGrp="1"/>
          </p:cNvSpPr>
          <p:nvPr>
            <p:ph type="subTitle" idx="1"/>
          </p:nvPr>
        </p:nvSpPr>
        <p:spPr>
          <a:xfrm>
            <a:off x="3044700" y="3116580"/>
            <a:ext cx="3054600" cy="701400"/>
          </a:xfrm>
          <a:prstGeom prst="rect">
            <a:avLst/>
          </a:prstGeom>
        </p:spPr>
        <p:txBody>
          <a:bodyPr lIns="91425" tIns="91425" rIns="91425" bIns="91425" anchor="t" anchorCtr="0">
            <a:noAutofit/>
          </a:bodyPr>
          <a:lstStyle/>
          <a:p>
            <a:pPr lvl="0">
              <a:spcBef>
                <a:spcPts val="0"/>
              </a:spcBef>
              <a:buNone/>
            </a:pPr>
            <a:endParaRPr/>
          </a:p>
        </p:txBody>
      </p:sp>
      <p:pic>
        <p:nvPicPr>
          <p:cNvPr id="64" name="Shape 64" descr="mar26_litdinner.jpg"/>
          <p:cNvPicPr preferRelativeResize="0"/>
          <p:nvPr/>
        </p:nvPicPr>
        <p:blipFill>
          <a:blip r:embed="rId3">
            <a:alphaModFix/>
          </a:blip>
          <a:stretch>
            <a:fillRect/>
          </a:stretch>
        </p:blipFill>
        <p:spPr>
          <a:xfrm>
            <a:off x="0" y="0"/>
            <a:ext cx="9144000" cy="5143499"/>
          </a:xfrm>
          <a:prstGeom prst="rect">
            <a:avLst/>
          </a:prstGeom>
          <a:noFill/>
          <a:ln>
            <a:noFill/>
          </a:ln>
        </p:spPr>
      </p:pic>
      <p:sp>
        <p:nvSpPr>
          <p:cNvPr id="65" name="Shape 65"/>
          <p:cNvSpPr txBox="1"/>
          <p:nvPr/>
        </p:nvSpPr>
        <p:spPr>
          <a:xfrm>
            <a:off x="48350" y="94775"/>
            <a:ext cx="5568900" cy="649800"/>
          </a:xfrm>
          <a:prstGeom prst="rect">
            <a:avLst/>
          </a:prstGeom>
          <a:solidFill>
            <a:srgbClr val="D9D9D9"/>
          </a:solidFill>
          <a:ln>
            <a:noFill/>
          </a:ln>
        </p:spPr>
        <p:txBody>
          <a:bodyPr lIns="91425" tIns="91425" rIns="91425" bIns="91425" anchor="t" anchorCtr="0">
            <a:noAutofit/>
          </a:bodyPr>
          <a:lstStyle/>
          <a:p>
            <a:pPr lvl="0">
              <a:spcBef>
                <a:spcPts val="0"/>
              </a:spcBef>
              <a:buNone/>
            </a:pPr>
            <a:r>
              <a:rPr lang="en" b="1"/>
              <a:t>Introducing Multiple Perspectives</a:t>
            </a:r>
          </a:p>
          <a:p>
            <a:pPr lvl="0">
              <a:spcBef>
                <a:spcPts val="0"/>
              </a:spcBef>
              <a:buNone/>
            </a:pPr>
            <a:r>
              <a:rPr lang="en" i="1"/>
              <a:t>The Dinner Conversation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#5</a:t>
            </a:r>
            <a:endParaRPr lang="en-US" dirty="0"/>
          </a:p>
        </p:txBody>
      </p:sp>
      <p:sp>
        <p:nvSpPr>
          <p:cNvPr id="3" name="Text Placeholder 2"/>
          <p:cNvSpPr>
            <a:spLocks noGrp="1"/>
          </p:cNvSpPr>
          <p:nvPr>
            <p:ph type="body" idx="1"/>
          </p:nvPr>
        </p:nvSpPr>
        <p:spPr/>
        <p:txBody>
          <a:bodyPr/>
          <a:lstStyle/>
          <a:p>
            <a:pPr algn="ctr"/>
            <a:r>
              <a:rPr lang="en-US" sz="2000" dirty="0"/>
              <a:t>Back to your original </a:t>
            </a:r>
            <a:r>
              <a:rPr lang="en-US" sz="2000" u="sng" dirty="0"/>
              <a:t>Central Claim </a:t>
            </a:r>
            <a:r>
              <a:rPr lang="en-US" sz="2000" dirty="0"/>
              <a:t>poster.</a:t>
            </a:r>
          </a:p>
          <a:p>
            <a:pPr lvl="0" algn="ctr"/>
            <a:r>
              <a:rPr lang="en-US" sz="2000" dirty="0"/>
              <a:t>Review what’s been added by the other groups.</a:t>
            </a:r>
          </a:p>
          <a:p>
            <a:pPr lvl="0" algn="ctr"/>
            <a:r>
              <a:rPr lang="en-US" sz="2000" dirty="0"/>
              <a:t>On your poster, add why you think that </a:t>
            </a:r>
            <a:r>
              <a:rPr lang="en-US" sz="2000" dirty="0" smtClean="0"/>
              <a:t>Mrs. Gaulden and Mrs. Flood chose </a:t>
            </a:r>
            <a:r>
              <a:rPr lang="en-US" sz="2000" dirty="0"/>
              <a:t>this article and why </a:t>
            </a:r>
            <a:r>
              <a:rPr lang="en-US" sz="2000" dirty="0" smtClean="0"/>
              <a:t>they think </a:t>
            </a:r>
            <a:r>
              <a:rPr lang="en-US" sz="2000" dirty="0"/>
              <a:t>it’s an important piece for you to work with.</a:t>
            </a:r>
          </a:p>
          <a:p>
            <a:pPr algn="ctr"/>
            <a:endParaRPr lang="en-US" sz="2000" dirty="0"/>
          </a:p>
        </p:txBody>
      </p:sp>
    </p:spTree>
    <p:extLst>
      <p:ext uri="{BB962C8B-B14F-4D97-AF65-F5344CB8AC3E}">
        <p14:creationId xmlns:p14="http://schemas.microsoft.com/office/powerpoint/2010/main" val="1321987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Up/Homework</a:t>
            </a:r>
            <a:endParaRPr lang="en-US" dirty="0"/>
          </a:p>
        </p:txBody>
      </p:sp>
      <p:sp>
        <p:nvSpPr>
          <p:cNvPr id="3" name="Text Placeholder 2"/>
          <p:cNvSpPr>
            <a:spLocks noGrp="1"/>
          </p:cNvSpPr>
          <p:nvPr>
            <p:ph type="body" idx="1"/>
          </p:nvPr>
        </p:nvSpPr>
        <p:spPr/>
        <p:txBody>
          <a:bodyPr/>
          <a:lstStyle/>
          <a:p>
            <a:r>
              <a:rPr lang="en-US" dirty="0" smtClean="0"/>
              <a:t>-  </a:t>
            </a:r>
            <a:r>
              <a:rPr lang="en-US" dirty="0"/>
              <a:t>What makes a well-written article?</a:t>
            </a:r>
          </a:p>
          <a:p>
            <a:r>
              <a:rPr lang="en-US" dirty="0"/>
              <a:t>-  How do we know when an article is valid?  Why should we even consider validity?</a:t>
            </a:r>
          </a:p>
          <a:p>
            <a:r>
              <a:rPr lang="en-US" dirty="0"/>
              <a:t>-  What about citations?  Is this author plagiarizing?</a:t>
            </a:r>
          </a:p>
          <a:p>
            <a:r>
              <a:rPr lang="en-US" dirty="0"/>
              <a:t>-  What are some of the lenses at play in this article</a:t>
            </a:r>
            <a:r>
              <a:rPr lang="en-US" dirty="0" smtClean="0"/>
              <a:t>? Explain why you chose each.</a:t>
            </a:r>
            <a:endParaRPr lang="en-US" dirty="0"/>
          </a:p>
          <a:p>
            <a:r>
              <a:rPr lang="en-US" dirty="0"/>
              <a:t>-  What is one research question that you could develop from a close-reading of this article</a:t>
            </a:r>
            <a:r>
              <a:rPr lang="en-US" dirty="0" smtClean="0"/>
              <a:t>? (Be sure it is not a “yes/no” question)</a:t>
            </a:r>
            <a:endParaRPr lang="en-US" dirty="0"/>
          </a:p>
          <a:p>
            <a:endParaRPr lang="en-US" dirty="0"/>
          </a:p>
        </p:txBody>
      </p:sp>
    </p:spTree>
    <p:extLst>
      <p:ext uri="{BB962C8B-B14F-4D97-AF65-F5344CB8AC3E}">
        <p14:creationId xmlns:p14="http://schemas.microsoft.com/office/powerpoint/2010/main" val="189623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rtl="0">
              <a:spcBef>
                <a:spcPts val="0"/>
              </a:spcBef>
              <a:buNone/>
            </a:pPr>
            <a:endParaRPr/>
          </a:p>
        </p:txBody>
      </p:sp>
      <p:sp>
        <p:nvSpPr>
          <p:cNvPr id="71" name="Shape 71"/>
          <p:cNvSpPr txBox="1">
            <a:spLocks noGrp="1"/>
          </p:cNvSpPr>
          <p:nvPr>
            <p:ph type="subTitle" idx="1"/>
          </p:nvPr>
        </p:nvSpPr>
        <p:spPr>
          <a:xfrm>
            <a:off x="3044700" y="3116580"/>
            <a:ext cx="3054600" cy="701400"/>
          </a:xfrm>
          <a:prstGeom prst="rect">
            <a:avLst/>
          </a:prstGeom>
        </p:spPr>
        <p:txBody>
          <a:bodyPr lIns="91425" tIns="91425" rIns="91425" bIns="91425" anchor="t" anchorCtr="0">
            <a:noAutofit/>
          </a:bodyPr>
          <a:lstStyle/>
          <a:p>
            <a:pPr lvl="0" rtl="0">
              <a:spcBef>
                <a:spcPts val="0"/>
              </a:spcBef>
              <a:buNone/>
            </a:pPr>
            <a:endParaRPr/>
          </a:p>
        </p:txBody>
      </p:sp>
      <p:pic>
        <p:nvPicPr>
          <p:cNvPr id="72" name="Shape 72" descr="mar26_litdinner.jpg"/>
          <p:cNvPicPr preferRelativeResize="0"/>
          <p:nvPr/>
        </p:nvPicPr>
        <p:blipFill>
          <a:blip r:embed="rId3">
            <a:alphaModFix/>
          </a:blip>
          <a:stretch>
            <a:fillRect/>
          </a:stretch>
        </p:blipFill>
        <p:spPr>
          <a:xfrm>
            <a:off x="0" y="0"/>
            <a:ext cx="9144000" cy="5143499"/>
          </a:xfrm>
          <a:prstGeom prst="rect">
            <a:avLst/>
          </a:prstGeom>
          <a:noFill/>
          <a:ln>
            <a:noFill/>
          </a:ln>
        </p:spPr>
      </p:pic>
      <p:sp>
        <p:nvSpPr>
          <p:cNvPr id="73" name="Shape 73"/>
          <p:cNvSpPr txBox="1">
            <a:spLocks noGrp="1"/>
          </p:cNvSpPr>
          <p:nvPr>
            <p:ph type="body" idx="4294967295"/>
          </p:nvPr>
        </p:nvSpPr>
        <p:spPr>
          <a:xfrm>
            <a:off x="311700" y="1142775"/>
            <a:ext cx="8520600" cy="3416400"/>
          </a:xfrm>
          <a:prstGeom prst="rect">
            <a:avLst/>
          </a:prstGeom>
          <a:solidFill>
            <a:srgbClr val="D9D9D9"/>
          </a:solid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2400" u="sng"/>
              <a:t>Multiple Perspectives</a:t>
            </a:r>
          </a:p>
          <a:p>
            <a:pPr lvl="0" rtl="0">
              <a:spcBef>
                <a:spcPts val="0"/>
              </a:spcBef>
              <a:buNone/>
            </a:pPr>
            <a:r>
              <a:rPr lang="en" sz="2400"/>
              <a:t>When introducing multiple perspectives it is not enough to just have different viewpoints, you need to explain the relationship between the perspectives and the relevance of the perspective to the topic.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rtl="0">
              <a:spcBef>
                <a:spcPts val="0"/>
              </a:spcBef>
              <a:buNone/>
            </a:pPr>
            <a:endParaRPr/>
          </a:p>
        </p:txBody>
      </p:sp>
      <p:sp>
        <p:nvSpPr>
          <p:cNvPr id="79" name="Shape 79"/>
          <p:cNvSpPr txBox="1">
            <a:spLocks noGrp="1"/>
          </p:cNvSpPr>
          <p:nvPr>
            <p:ph type="subTitle" idx="1"/>
          </p:nvPr>
        </p:nvSpPr>
        <p:spPr>
          <a:xfrm>
            <a:off x="3044700" y="3116580"/>
            <a:ext cx="3054600" cy="701400"/>
          </a:xfrm>
          <a:prstGeom prst="rect">
            <a:avLst/>
          </a:prstGeom>
        </p:spPr>
        <p:txBody>
          <a:bodyPr lIns="91425" tIns="91425" rIns="91425" bIns="91425" anchor="t" anchorCtr="0">
            <a:noAutofit/>
          </a:bodyPr>
          <a:lstStyle/>
          <a:p>
            <a:pPr lvl="0" rtl="0">
              <a:spcBef>
                <a:spcPts val="0"/>
              </a:spcBef>
              <a:buNone/>
            </a:pPr>
            <a:endParaRPr/>
          </a:p>
        </p:txBody>
      </p:sp>
      <p:sp>
        <p:nvSpPr>
          <p:cNvPr id="80" name="Shape 80"/>
          <p:cNvSpPr txBox="1"/>
          <p:nvPr/>
        </p:nvSpPr>
        <p:spPr>
          <a:xfrm>
            <a:off x="1111825" y="497850"/>
            <a:ext cx="7067400" cy="4147800"/>
          </a:xfrm>
          <a:prstGeom prst="rect">
            <a:avLst/>
          </a:prstGeom>
          <a:solidFill>
            <a:srgbClr val="D9D9D9"/>
          </a:solidFill>
          <a:ln>
            <a:noFill/>
          </a:ln>
        </p:spPr>
        <p:txBody>
          <a:bodyPr lIns="91425" tIns="91425" rIns="91425" bIns="91425" anchor="t" anchorCtr="0">
            <a:noAutofit/>
          </a:bodyPr>
          <a:lstStyle/>
          <a:p>
            <a:pPr lvl="0">
              <a:spcBef>
                <a:spcPts val="0"/>
              </a:spcBef>
              <a:buNone/>
            </a:pPr>
            <a:r>
              <a:rPr lang="en" sz="2400"/>
              <a:t>Multiple Perspectives can be better understood if you think about a conversation at a dinner party.  In order to have a successful dinner party you need to be selective about your guests.  </a:t>
            </a:r>
          </a:p>
          <a:p>
            <a:pPr marL="457200" lvl="0" indent="-381000">
              <a:spcBef>
                <a:spcPts val="0"/>
              </a:spcBef>
              <a:buSzPct val="100000"/>
              <a:buChar char="●"/>
            </a:pPr>
            <a:r>
              <a:rPr lang="en" sz="2400"/>
              <a:t>Who are they?</a:t>
            </a:r>
          </a:p>
          <a:p>
            <a:pPr marL="457200" lvl="0" indent="-381000">
              <a:spcBef>
                <a:spcPts val="0"/>
              </a:spcBef>
              <a:buSzPct val="100000"/>
              <a:buChar char="●"/>
            </a:pPr>
            <a:r>
              <a:rPr lang="en" sz="2400"/>
              <a:t>Why would this person get along with the other guests?</a:t>
            </a:r>
          </a:p>
          <a:p>
            <a:pPr marL="457200" lvl="0" indent="-381000">
              <a:spcBef>
                <a:spcPts val="0"/>
              </a:spcBef>
              <a:buSzPct val="100000"/>
              <a:buChar char="●"/>
            </a:pPr>
            <a:r>
              <a:rPr lang="en" sz="2400"/>
              <a:t>What contribution would this person bring to the table that another guest does not already represent?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Text Placeholder 2"/>
          <p:cNvSpPr>
            <a:spLocks noGrp="1"/>
          </p:cNvSpPr>
          <p:nvPr>
            <p:ph type="body" idx="1"/>
          </p:nvPr>
        </p:nvSpPr>
        <p:spPr/>
        <p:txBody>
          <a:bodyPr numCol="2"/>
          <a:lstStyle/>
          <a:p>
            <a:r>
              <a:rPr lang="en-US" dirty="0" smtClean="0"/>
              <a:t>Lens – how a particular topic is viewed; 8 are outlined by the </a:t>
            </a:r>
            <a:r>
              <a:rPr lang="en-US" dirty="0" err="1"/>
              <a:t>C</a:t>
            </a:r>
            <a:r>
              <a:rPr lang="en-US" dirty="0" err="1" smtClean="0"/>
              <a:t>ollegeboard</a:t>
            </a:r>
            <a:endParaRPr lang="en-US" dirty="0" smtClean="0"/>
          </a:p>
          <a:p>
            <a:pPr marL="285750" indent="-285750">
              <a:buFont typeface="Arial" panose="020B0604020202020204" pitchFamily="34" charset="0"/>
              <a:buChar char="•"/>
            </a:pPr>
            <a:r>
              <a:rPr lang="en-US" dirty="0" smtClean="0"/>
              <a:t>Environmental</a:t>
            </a:r>
          </a:p>
          <a:p>
            <a:pPr marL="285750" indent="-285750">
              <a:buFont typeface="Arial" panose="020B0604020202020204" pitchFamily="34" charset="0"/>
              <a:buChar char="•"/>
            </a:pPr>
            <a:r>
              <a:rPr lang="en-US" dirty="0" smtClean="0"/>
              <a:t>Scientific</a:t>
            </a:r>
          </a:p>
          <a:p>
            <a:pPr marL="285750" indent="-285750">
              <a:buFont typeface="Arial" panose="020B0604020202020204" pitchFamily="34" charset="0"/>
              <a:buChar char="•"/>
            </a:pPr>
            <a:r>
              <a:rPr lang="en-US" dirty="0" smtClean="0"/>
              <a:t>Economic</a:t>
            </a:r>
          </a:p>
          <a:p>
            <a:pPr marL="285750" indent="-285750">
              <a:buFont typeface="Arial" panose="020B0604020202020204" pitchFamily="34" charset="0"/>
              <a:buChar char="•"/>
            </a:pPr>
            <a:r>
              <a:rPr lang="en-US" dirty="0" smtClean="0"/>
              <a:t>Political and Historical</a:t>
            </a:r>
          </a:p>
          <a:p>
            <a:pPr marL="285750" indent="-285750">
              <a:buFont typeface="Arial" panose="020B0604020202020204" pitchFamily="34" charset="0"/>
              <a:buChar char="•"/>
            </a:pPr>
            <a:r>
              <a:rPr lang="en-US" dirty="0" smtClean="0"/>
              <a:t>Artistic and Philosophical</a:t>
            </a:r>
          </a:p>
          <a:p>
            <a:pPr marL="285750" indent="-285750">
              <a:buFont typeface="Arial" panose="020B0604020202020204" pitchFamily="34" charset="0"/>
              <a:buChar char="•"/>
            </a:pPr>
            <a:r>
              <a:rPr lang="en-US" dirty="0" smtClean="0"/>
              <a:t>Cultural and Social</a:t>
            </a:r>
          </a:p>
          <a:p>
            <a:pPr marL="285750" indent="-285750">
              <a:buFont typeface="Arial" panose="020B0604020202020204" pitchFamily="34" charset="0"/>
              <a:buChar char="•"/>
            </a:pPr>
            <a:r>
              <a:rPr lang="en-US" dirty="0" smtClean="0"/>
              <a:t>Futuristic</a:t>
            </a:r>
          </a:p>
          <a:p>
            <a:pPr marL="285750" indent="-285750">
              <a:buFont typeface="Arial" panose="020B0604020202020204" pitchFamily="34" charset="0"/>
              <a:buChar char="•"/>
            </a:pPr>
            <a:r>
              <a:rPr lang="en-US" dirty="0" smtClean="0"/>
              <a:t>Ethical</a:t>
            </a:r>
          </a:p>
          <a:p>
            <a:endParaRPr lang="en-US" dirty="0"/>
          </a:p>
          <a:p>
            <a:r>
              <a:rPr lang="en-US" dirty="0" smtClean="0"/>
              <a:t>Perspective – Questions about the topic that pertain to a particular lens</a:t>
            </a:r>
            <a:endParaRPr lang="en-US" dirty="0"/>
          </a:p>
        </p:txBody>
      </p:sp>
    </p:spTree>
    <p:extLst>
      <p:ext uri="{BB962C8B-B14F-4D97-AF65-F5344CB8AC3E}">
        <p14:creationId xmlns:p14="http://schemas.microsoft.com/office/powerpoint/2010/main" val="238488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p:nvPr/>
        </p:nvSpPr>
        <p:spPr>
          <a:xfrm>
            <a:off x="2644425" y="1262425"/>
            <a:ext cx="3535500" cy="6510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a:spcBef>
                <a:spcPts val="0"/>
              </a:spcBef>
              <a:buNone/>
            </a:pPr>
            <a:r>
              <a:rPr lang="en" sz="2400"/>
              <a:t>LENS</a:t>
            </a:r>
          </a:p>
        </p:txBody>
      </p:sp>
      <p:sp>
        <p:nvSpPr>
          <p:cNvPr id="86" name="Shape 86"/>
          <p:cNvSpPr txBox="1"/>
          <p:nvPr/>
        </p:nvSpPr>
        <p:spPr>
          <a:xfrm>
            <a:off x="152475" y="2519100"/>
            <a:ext cx="1784700" cy="835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Perspective #1</a:t>
            </a:r>
          </a:p>
        </p:txBody>
      </p:sp>
      <p:sp>
        <p:nvSpPr>
          <p:cNvPr id="87" name="Shape 87"/>
          <p:cNvSpPr txBox="1"/>
          <p:nvPr/>
        </p:nvSpPr>
        <p:spPr>
          <a:xfrm>
            <a:off x="2552125" y="2519100"/>
            <a:ext cx="1784700" cy="835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Perspective #2</a:t>
            </a:r>
          </a:p>
        </p:txBody>
      </p:sp>
      <p:sp>
        <p:nvSpPr>
          <p:cNvPr id="88" name="Shape 88"/>
          <p:cNvSpPr txBox="1"/>
          <p:nvPr/>
        </p:nvSpPr>
        <p:spPr>
          <a:xfrm>
            <a:off x="4951775" y="2519100"/>
            <a:ext cx="1784700" cy="835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Perspective #3</a:t>
            </a:r>
          </a:p>
        </p:txBody>
      </p:sp>
      <p:sp>
        <p:nvSpPr>
          <p:cNvPr id="89" name="Shape 89"/>
          <p:cNvSpPr txBox="1"/>
          <p:nvPr/>
        </p:nvSpPr>
        <p:spPr>
          <a:xfrm>
            <a:off x="7186750" y="2519100"/>
            <a:ext cx="1784700" cy="835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Perspective #4</a:t>
            </a:r>
          </a:p>
        </p:txBody>
      </p:sp>
      <p:sp>
        <p:nvSpPr>
          <p:cNvPr id="90" name="Shape 90"/>
          <p:cNvSpPr txBox="1"/>
          <p:nvPr/>
        </p:nvSpPr>
        <p:spPr>
          <a:xfrm>
            <a:off x="2644425" y="167850"/>
            <a:ext cx="3535500" cy="6510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Topic</a:t>
            </a:r>
          </a:p>
        </p:txBody>
      </p:sp>
      <p:cxnSp>
        <p:nvCxnSpPr>
          <p:cNvPr id="91" name="Shape 91"/>
          <p:cNvCxnSpPr>
            <a:stCxn id="90" idx="2"/>
            <a:endCxn id="85" idx="0"/>
          </p:cNvCxnSpPr>
          <p:nvPr/>
        </p:nvCxnSpPr>
        <p:spPr>
          <a:xfrm>
            <a:off x="4412175" y="818850"/>
            <a:ext cx="0" cy="443700"/>
          </a:xfrm>
          <a:prstGeom prst="straightConnector1">
            <a:avLst/>
          </a:prstGeom>
          <a:noFill/>
          <a:ln w="9525" cap="flat" cmpd="sng">
            <a:solidFill>
              <a:srgbClr val="000000"/>
            </a:solidFill>
            <a:prstDash val="solid"/>
            <a:round/>
            <a:headEnd type="none" w="lg" len="lg"/>
            <a:tailEnd type="none" w="lg" len="lg"/>
          </a:ln>
        </p:spPr>
      </p:cxnSp>
      <p:cxnSp>
        <p:nvCxnSpPr>
          <p:cNvPr id="92" name="Shape 92"/>
          <p:cNvCxnSpPr/>
          <p:nvPr/>
        </p:nvCxnSpPr>
        <p:spPr>
          <a:xfrm flipH="1">
            <a:off x="649075" y="1923725"/>
            <a:ext cx="2799300" cy="581100"/>
          </a:xfrm>
          <a:prstGeom prst="bentConnector3">
            <a:avLst>
              <a:gd name="adj1" fmla="val 100695"/>
            </a:avLst>
          </a:prstGeom>
          <a:noFill/>
          <a:ln w="9525" cap="flat" cmpd="sng">
            <a:solidFill>
              <a:schemeClr val="dk2"/>
            </a:solidFill>
            <a:prstDash val="solid"/>
            <a:round/>
            <a:headEnd type="none" w="lg" len="lg"/>
            <a:tailEnd type="none" w="lg" len="lg"/>
          </a:ln>
        </p:spPr>
      </p:cxnSp>
      <p:cxnSp>
        <p:nvCxnSpPr>
          <p:cNvPr id="93" name="Shape 93"/>
          <p:cNvCxnSpPr>
            <a:endCxn id="87" idx="0"/>
          </p:cNvCxnSpPr>
          <p:nvPr/>
        </p:nvCxnSpPr>
        <p:spPr>
          <a:xfrm>
            <a:off x="3438475" y="1923600"/>
            <a:ext cx="6000" cy="595500"/>
          </a:xfrm>
          <a:prstGeom prst="straightConnector1">
            <a:avLst/>
          </a:prstGeom>
          <a:noFill/>
          <a:ln w="9525" cap="flat" cmpd="sng">
            <a:solidFill>
              <a:schemeClr val="dk2"/>
            </a:solidFill>
            <a:prstDash val="solid"/>
            <a:round/>
            <a:headEnd type="none" w="lg" len="lg"/>
            <a:tailEnd type="none" w="lg" len="lg"/>
          </a:ln>
        </p:spPr>
      </p:cxnSp>
      <p:cxnSp>
        <p:nvCxnSpPr>
          <p:cNvPr id="94" name="Shape 94"/>
          <p:cNvCxnSpPr/>
          <p:nvPr/>
        </p:nvCxnSpPr>
        <p:spPr>
          <a:xfrm flipH="1">
            <a:off x="5764725" y="1923725"/>
            <a:ext cx="8400" cy="595500"/>
          </a:xfrm>
          <a:prstGeom prst="straightConnector1">
            <a:avLst/>
          </a:prstGeom>
          <a:noFill/>
          <a:ln w="9525" cap="flat" cmpd="sng">
            <a:solidFill>
              <a:schemeClr val="dk2"/>
            </a:solidFill>
            <a:prstDash val="solid"/>
            <a:round/>
            <a:headEnd type="none" w="lg" len="lg"/>
            <a:tailEnd type="none" w="lg" len="lg"/>
          </a:ln>
        </p:spPr>
      </p:cxnSp>
      <p:cxnSp>
        <p:nvCxnSpPr>
          <p:cNvPr id="95" name="Shape 95"/>
          <p:cNvCxnSpPr>
            <a:endCxn id="89" idx="0"/>
          </p:cNvCxnSpPr>
          <p:nvPr/>
        </p:nvCxnSpPr>
        <p:spPr>
          <a:xfrm>
            <a:off x="6170200" y="1923600"/>
            <a:ext cx="1908900" cy="595500"/>
          </a:xfrm>
          <a:prstGeom prst="bentConnector2">
            <a:avLst/>
          </a:prstGeom>
          <a:noFill/>
          <a:ln w="9525" cap="flat" cmpd="sng">
            <a:solidFill>
              <a:schemeClr val="dk2"/>
            </a:solidFill>
            <a:prstDash val="solid"/>
            <a:round/>
            <a:headEnd type="none" w="lg" len="lg"/>
            <a:tailEnd type="none" w="lg" len="lg"/>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p:nvPr/>
        </p:nvSpPr>
        <p:spPr>
          <a:xfrm>
            <a:off x="2644425" y="1262425"/>
            <a:ext cx="3535500" cy="651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Education</a:t>
            </a:r>
          </a:p>
        </p:txBody>
      </p:sp>
      <p:sp>
        <p:nvSpPr>
          <p:cNvPr id="101" name="Shape 101"/>
          <p:cNvSpPr txBox="1"/>
          <p:nvPr/>
        </p:nvSpPr>
        <p:spPr>
          <a:xfrm>
            <a:off x="152475" y="2519100"/>
            <a:ext cx="1784700" cy="835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l" rtl="0">
              <a:spcBef>
                <a:spcPts val="0"/>
              </a:spcBef>
              <a:buNone/>
            </a:pPr>
            <a:r>
              <a:rPr lang="en" sz="2400"/>
              <a:t>Teacher</a:t>
            </a:r>
          </a:p>
        </p:txBody>
      </p:sp>
      <p:sp>
        <p:nvSpPr>
          <p:cNvPr id="102" name="Shape 102"/>
          <p:cNvSpPr txBox="1"/>
          <p:nvPr/>
        </p:nvSpPr>
        <p:spPr>
          <a:xfrm>
            <a:off x="2552125" y="2519100"/>
            <a:ext cx="1784700" cy="835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l" rtl="0">
              <a:spcBef>
                <a:spcPts val="0"/>
              </a:spcBef>
              <a:buNone/>
            </a:pPr>
            <a:r>
              <a:rPr lang="en" sz="2400"/>
              <a:t>Principal</a:t>
            </a:r>
          </a:p>
        </p:txBody>
      </p:sp>
      <p:sp>
        <p:nvSpPr>
          <p:cNvPr id="103" name="Shape 103"/>
          <p:cNvSpPr txBox="1"/>
          <p:nvPr/>
        </p:nvSpPr>
        <p:spPr>
          <a:xfrm>
            <a:off x="4951775" y="2519100"/>
            <a:ext cx="1784700" cy="835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Parent</a:t>
            </a:r>
          </a:p>
        </p:txBody>
      </p:sp>
      <p:sp>
        <p:nvSpPr>
          <p:cNvPr id="104" name="Shape 104"/>
          <p:cNvSpPr txBox="1"/>
          <p:nvPr/>
        </p:nvSpPr>
        <p:spPr>
          <a:xfrm>
            <a:off x="7186750" y="2519100"/>
            <a:ext cx="1784700" cy="835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Psychiatrist</a:t>
            </a:r>
          </a:p>
        </p:txBody>
      </p:sp>
      <p:sp>
        <p:nvSpPr>
          <p:cNvPr id="105" name="Shape 105"/>
          <p:cNvSpPr txBox="1"/>
          <p:nvPr/>
        </p:nvSpPr>
        <p:spPr>
          <a:xfrm>
            <a:off x="2644425" y="167850"/>
            <a:ext cx="3535500" cy="651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a:t>ADHD</a:t>
            </a:r>
          </a:p>
        </p:txBody>
      </p:sp>
      <p:cxnSp>
        <p:nvCxnSpPr>
          <p:cNvPr id="106" name="Shape 106"/>
          <p:cNvCxnSpPr>
            <a:stCxn id="105" idx="2"/>
            <a:endCxn id="100" idx="0"/>
          </p:cNvCxnSpPr>
          <p:nvPr/>
        </p:nvCxnSpPr>
        <p:spPr>
          <a:xfrm>
            <a:off x="4412175" y="818850"/>
            <a:ext cx="0" cy="443700"/>
          </a:xfrm>
          <a:prstGeom prst="straightConnector1">
            <a:avLst/>
          </a:prstGeom>
          <a:noFill/>
          <a:ln w="9525" cap="flat" cmpd="sng">
            <a:solidFill>
              <a:srgbClr val="000000"/>
            </a:solidFill>
            <a:prstDash val="solid"/>
            <a:round/>
            <a:headEnd type="none" w="lg" len="lg"/>
            <a:tailEnd type="none" w="lg" len="lg"/>
          </a:ln>
        </p:spPr>
      </p:cxnSp>
      <p:cxnSp>
        <p:nvCxnSpPr>
          <p:cNvPr id="107" name="Shape 107"/>
          <p:cNvCxnSpPr/>
          <p:nvPr/>
        </p:nvCxnSpPr>
        <p:spPr>
          <a:xfrm flipH="1">
            <a:off x="649075" y="1923725"/>
            <a:ext cx="2799300" cy="581100"/>
          </a:xfrm>
          <a:prstGeom prst="bentConnector3">
            <a:avLst>
              <a:gd name="adj1" fmla="val 100695"/>
            </a:avLst>
          </a:prstGeom>
          <a:noFill/>
          <a:ln w="9525" cap="flat" cmpd="sng">
            <a:solidFill>
              <a:schemeClr val="dk2"/>
            </a:solidFill>
            <a:prstDash val="solid"/>
            <a:round/>
            <a:headEnd type="none" w="lg" len="lg"/>
            <a:tailEnd type="none" w="lg" len="lg"/>
          </a:ln>
        </p:spPr>
      </p:cxnSp>
      <p:cxnSp>
        <p:nvCxnSpPr>
          <p:cNvPr id="108" name="Shape 108"/>
          <p:cNvCxnSpPr>
            <a:endCxn id="102" idx="0"/>
          </p:cNvCxnSpPr>
          <p:nvPr/>
        </p:nvCxnSpPr>
        <p:spPr>
          <a:xfrm>
            <a:off x="3438475" y="1923600"/>
            <a:ext cx="6000" cy="595500"/>
          </a:xfrm>
          <a:prstGeom prst="straightConnector1">
            <a:avLst/>
          </a:prstGeom>
          <a:noFill/>
          <a:ln w="9525" cap="flat" cmpd="sng">
            <a:solidFill>
              <a:schemeClr val="dk2"/>
            </a:solidFill>
            <a:prstDash val="solid"/>
            <a:round/>
            <a:headEnd type="none" w="lg" len="lg"/>
            <a:tailEnd type="none" w="lg" len="lg"/>
          </a:ln>
        </p:spPr>
      </p:cxnSp>
      <p:cxnSp>
        <p:nvCxnSpPr>
          <p:cNvPr id="109" name="Shape 109"/>
          <p:cNvCxnSpPr/>
          <p:nvPr/>
        </p:nvCxnSpPr>
        <p:spPr>
          <a:xfrm flipH="1">
            <a:off x="5764725" y="1923725"/>
            <a:ext cx="8400" cy="595500"/>
          </a:xfrm>
          <a:prstGeom prst="straightConnector1">
            <a:avLst/>
          </a:prstGeom>
          <a:noFill/>
          <a:ln w="9525" cap="flat" cmpd="sng">
            <a:solidFill>
              <a:schemeClr val="dk2"/>
            </a:solidFill>
            <a:prstDash val="solid"/>
            <a:round/>
            <a:headEnd type="none" w="lg" len="lg"/>
            <a:tailEnd type="none" w="lg" len="lg"/>
          </a:ln>
        </p:spPr>
      </p:cxnSp>
      <p:cxnSp>
        <p:nvCxnSpPr>
          <p:cNvPr id="110" name="Shape 110"/>
          <p:cNvCxnSpPr>
            <a:endCxn id="104" idx="0"/>
          </p:cNvCxnSpPr>
          <p:nvPr/>
        </p:nvCxnSpPr>
        <p:spPr>
          <a:xfrm>
            <a:off x="6170200" y="1923600"/>
            <a:ext cx="1908900" cy="595500"/>
          </a:xfrm>
          <a:prstGeom prst="bentConnector2">
            <a:avLst/>
          </a:prstGeom>
          <a:noFill/>
          <a:ln w="9525" cap="flat" cmpd="sng">
            <a:solidFill>
              <a:schemeClr val="dk2"/>
            </a:solidFill>
            <a:prstDash val="solid"/>
            <a:round/>
            <a:headEnd type="none" w="lg" len="lg"/>
            <a:tailEnd type="none" w="lg" len="lg"/>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8791" y="0"/>
            <a:ext cx="6326417" cy="5143500"/>
          </a:xfrm>
          <a:prstGeom prst="rect">
            <a:avLst/>
          </a:prstGeom>
        </p:spPr>
      </p:pic>
    </p:spTree>
    <p:extLst>
      <p:ext uri="{BB962C8B-B14F-4D97-AF65-F5344CB8AC3E}">
        <p14:creationId xmlns:p14="http://schemas.microsoft.com/office/powerpoint/2010/main" val="249612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p:nvPr/>
        </p:nvSpPr>
        <p:spPr>
          <a:xfrm>
            <a:off x="3799625" y="1968400"/>
            <a:ext cx="1711200" cy="1295700"/>
          </a:xfrm>
          <a:prstGeom prst="ellipse">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Topic</a:t>
            </a:r>
          </a:p>
        </p:txBody>
      </p:sp>
      <p:sp>
        <p:nvSpPr>
          <p:cNvPr id="116" name="Shape 116"/>
          <p:cNvSpPr txBox="1"/>
          <p:nvPr/>
        </p:nvSpPr>
        <p:spPr>
          <a:xfrm>
            <a:off x="3247500" y="87025"/>
            <a:ext cx="2649000" cy="1776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chemeClr val="dk1"/>
                </a:solidFill>
              </a:rPr>
              <a:t>Guest #1</a:t>
            </a:r>
          </a:p>
          <a:p>
            <a:pPr lvl="0" rtl="0">
              <a:spcBef>
                <a:spcPts val="0"/>
              </a:spcBef>
              <a:buNone/>
            </a:pPr>
            <a:r>
              <a:rPr lang="en">
                <a:solidFill>
                  <a:schemeClr val="dk1"/>
                </a:solidFill>
              </a:rPr>
              <a:t>Title:</a:t>
            </a:r>
          </a:p>
          <a:p>
            <a:pPr lvl="0" rtl="0">
              <a:spcBef>
                <a:spcPts val="0"/>
              </a:spcBef>
              <a:buNone/>
            </a:pPr>
            <a:r>
              <a:rPr lang="en">
                <a:solidFill>
                  <a:schemeClr val="dk1"/>
                </a:solidFill>
              </a:rPr>
              <a:t>Occupation:</a:t>
            </a:r>
          </a:p>
          <a:p>
            <a:pPr lvl="0" rtl="0">
              <a:spcBef>
                <a:spcPts val="0"/>
              </a:spcBef>
              <a:buNone/>
            </a:pPr>
            <a:r>
              <a:rPr lang="en">
                <a:solidFill>
                  <a:schemeClr val="dk1"/>
                </a:solidFill>
              </a:rPr>
              <a:t>POV:</a:t>
            </a:r>
          </a:p>
          <a:p>
            <a:pPr lvl="0">
              <a:spcBef>
                <a:spcPts val="0"/>
              </a:spcBef>
              <a:buNone/>
            </a:pPr>
            <a:r>
              <a:rPr lang="en">
                <a:solidFill>
                  <a:schemeClr val="dk1"/>
                </a:solidFill>
              </a:rPr>
              <a:t>Credibility:</a:t>
            </a:r>
          </a:p>
          <a:p>
            <a:pPr lvl="0">
              <a:spcBef>
                <a:spcPts val="0"/>
              </a:spcBef>
              <a:buNone/>
            </a:pPr>
            <a:r>
              <a:rPr lang="en">
                <a:solidFill>
                  <a:schemeClr val="dk1"/>
                </a:solidFill>
              </a:rPr>
              <a:t>Relevance:</a:t>
            </a:r>
          </a:p>
          <a:p>
            <a:pPr lvl="0">
              <a:spcBef>
                <a:spcPts val="0"/>
              </a:spcBef>
              <a:buNone/>
            </a:pPr>
            <a:r>
              <a:rPr lang="en">
                <a:solidFill>
                  <a:schemeClr val="dk1"/>
                </a:solidFill>
              </a:rPr>
              <a:t>Similarity:</a:t>
            </a:r>
          </a:p>
          <a:p>
            <a:pPr lvl="0" rtl="0">
              <a:spcBef>
                <a:spcPts val="0"/>
              </a:spcBef>
              <a:buNone/>
            </a:pPr>
            <a:r>
              <a:rPr lang="en">
                <a:solidFill>
                  <a:schemeClr val="dk1"/>
                </a:solidFill>
              </a:rPr>
              <a:t>Difference:</a:t>
            </a:r>
          </a:p>
        </p:txBody>
      </p:sp>
      <p:sp>
        <p:nvSpPr>
          <p:cNvPr id="117" name="Shape 117"/>
          <p:cNvSpPr txBox="1"/>
          <p:nvPr/>
        </p:nvSpPr>
        <p:spPr>
          <a:xfrm>
            <a:off x="6243375" y="1641325"/>
            <a:ext cx="2649000" cy="1776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chemeClr val="dk1"/>
                </a:solidFill>
              </a:rPr>
              <a:t>Guest #2</a:t>
            </a:r>
          </a:p>
          <a:p>
            <a:pPr lvl="0" rtl="0">
              <a:spcBef>
                <a:spcPts val="0"/>
              </a:spcBef>
              <a:buNone/>
            </a:pPr>
            <a:r>
              <a:rPr lang="en">
                <a:solidFill>
                  <a:schemeClr val="dk1"/>
                </a:solidFill>
              </a:rPr>
              <a:t>Title:</a:t>
            </a:r>
          </a:p>
          <a:p>
            <a:pPr lvl="0" rtl="0">
              <a:spcBef>
                <a:spcPts val="0"/>
              </a:spcBef>
              <a:buNone/>
            </a:pPr>
            <a:r>
              <a:rPr lang="en">
                <a:solidFill>
                  <a:schemeClr val="dk1"/>
                </a:solidFill>
              </a:rPr>
              <a:t>Occupation:</a:t>
            </a:r>
          </a:p>
          <a:p>
            <a:pPr lvl="0" rtl="0">
              <a:spcBef>
                <a:spcPts val="0"/>
              </a:spcBef>
              <a:buNone/>
            </a:pPr>
            <a:r>
              <a:rPr lang="en">
                <a:solidFill>
                  <a:schemeClr val="dk1"/>
                </a:solidFill>
              </a:rPr>
              <a:t>POV:</a:t>
            </a:r>
          </a:p>
          <a:p>
            <a:pPr lvl="0">
              <a:spcBef>
                <a:spcPts val="0"/>
              </a:spcBef>
              <a:buNone/>
            </a:pPr>
            <a:r>
              <a:rPr lang="en">
                <a:solidFill>
                  <a:schemeClr val="dk1"/>
                </a:solidFill>
              </a:rPr>
              <a:t>Credibility:</a:t>
            </a:r>
          </a:p>
          <a:p>
            <a:pPr lvl="0">
              <a:spcBef>
                <a:spcPts val="0"/>
              </a:spcBef>
              <a:buNone/>
            </a:pPr>
            <a:r>
              <a:rPr lang="en">
                <a:solidFill>
                  <a:schemeClr val="dk1"/>
                </a:solidFill>
              </a:rPr>
              <a:t>Relevance:</a:t>
            </a:r>
          </a:p>
          <a:p>
            <a:pPr lvl="0">
              <a:spcBef>
                <a:spcPts val="0"/>
              </a:spcBef>
              <a:buNone/>
            </a:pPr>
            <a:r>
              <a:rPr lang="en">
                <a:solidFill>
                  <a:schemeClr val="dk1"/>
                </a:solidFill>
              </a:rPr>
              <a:t>Similarity:</a:t>
            </a:r>
          </a:p>
          <a:p>
            <a:pPr lvl="0" rtl="0">
              <a:spcBef>
                <a:spcPts val="0"/>
              </a:spcBef>
              <a:buNone/>
            </a:pPr>
            <a:r>
              <a:rPr lang="en">
                <a:solidFill>
                  <a:schemeClr val="dk1"/>
                </a:solidFill>
              </a:rPr>
              <a:t>Difference:</a:t>
            </a:r>
          </a:p>
        </p:txBody>
      </p:sp>
      <p:sp>
        <p:nvSpPr>
          <p:cNvPr id="118" name="Shape 118"/>
          <p:cNvSpPr txBox="1"/>
          <p:nvPr/>
        </p:nvSpPr>
        <p:spPr>
          <a:xfrm>
            <a:off x="154775" y="1728250"/>
            <a:ext cx="2649000" cy="1776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chemeClr val="dk1"/>
                </a:solidFill>
              </a:rPr>
              <a:t>Guest #4</a:t>
            </a:r>
          </a:p>
          <a:p>
            <a:pPr lvl="0" rtl="0">
              <a:spcBef>
                <a:spcPts val="0"/>
              </a:spcBef>
              <a:buNone/>
            </a:pPr>
            <a:r>
              <a:rPr lang="en">
                <a:solidFill>
                  <a:schemeClr val="dk1"/>
                </a:solidFill>
              </a:rPr>
              <a:t>Title:</a:t>
            </a:r>
          </a:p>
          <a:p>
            <a:pPr lvl="0" rtl="0">
              <a:spcBef>
                <a:spcPts val="0"/>
              </a:spcBef>
              <a:buNone/>
            </a:pPr>
            <a:r>
              <a:rPr lang="en">
                <a:solidFill>
                  <a:schemeClr val="dk1"/>
                </a:solidFill>
              </a:rPr>
              <a:t>Occupation:</a:t>
            </a:r>
          </a:p>
          <a:p>
            <a:pPr lvl="0" rtl="0">
              <a:spcBef>
                <a:spcPts val="0"/>
              </a:spcBef>
              <a:buNone/>
            </a:pPr>
            <a:r>
              <a:rPr lang="en">
                <a:solidFill>
                  <a:schemeClr val="dk1"/>
                </a:solidFill>
              </a:rPr>
              <a:t>POV:</a:t>
            </a:r>
          </a:p>
          <a:p>
            <a:pPr lvl="0">
              <a:spcBef>
                <a:spcPts val="0"/>
              </a:spcBef>
              <a:buNone/>
            </a:pPr>
            <a:r>
              <a:rPr lang="en">
                <a:solidFill>
                  <a:schemeClr val="dk1"/>
                </a:solidFill>
              </a:rPr>
              <a:t>Credibility:</a:t>
            </a:r>
          </a:p>
          <a:p>
            <a:pPr lvl="0">
              <a:spcBef>
                <a:spcPts val="0"/>
              </a:spcBef>
              <a:buNone/>
            </a:pPr>
            <a:r>
              <a:rPr lang="en">
                <a:solidFill>
                  <a:schemeClr val="dk1"/>
                </a:solidFill>
              </a:rPr>
              <a:t>Relevance:</a:t>
            </a:r>
          </a:p>
          <a:p>
            <a:pPr lvl="0">
              <a:spcBef>
                <a:spcPts val="0"/>
              </a:spcBef>
              <a:buNone/>
            </a:pPr>
            <a:r>
              <a:rPr lang="en">
                <a:solidFill>
                  <a:schemeClr val="dk1"/>
                </a:solidFill>
              </a:rPr>
              <a:t>Similarity:</a:t>
            </a:r>
          </a:p>
          <a:p>
            <a:pPr lvl="0" rtl="0">
              <a:spcBef>
                <a:spcPts val="0"/>
              </a:spcBef>
              <a:buNone/>
            </a:pPr>
            <a:r>
              <a:rPr lang="en">
                <a:solidFill>
                  <a:schemeClr val="dk1"/>
                </a:solidFill>
              </a:rPr>
              <a:t>Difference:</a:t>
            </a:r>
          </a:p>
        </p:txBody>
      </p:sp>
      <p:sp>
        <p:nvSpPr>
          <p:cNvPr id="119" name="Shape 119"/>
          <p:cNvSpPr txBox="1"/>
          <p:nvPr/>
        </p:nvSpPr>
        <p:spPr>
          <a:xfrm>
            <a:off x="3252050" y="3369475"/>
            <a:ext cx="2787000" cy="1776000"/>
          </a:xfrm>
          <a:prstGeom prst="rect">
            <a:avLst/>
          </a:prstGeom>
          <a:solidFill>
            <a:srgbClr val="FFFF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chemeClr val="dk1"/>
                </a:solidFill>
              </a:rPr>
              <a:t>Guest #3</a:t>
            </a:r>
          </a:p>
          <a:p>
            <a:pPr lvl="0" rtl="0">
              <a:spcBef>
                <a:spcPts val="0"/>
              </a:spcBef>
              <a:buNone/>
            </a:pPr>
            <a:r>
              <a:rPr lang="en">
                <a:solidFill>
                  <a:schemeClr val="dk1"/>
                </a:solidFill>
              </a:rPr>
              <a:t>Title:</a:t>
            </a:r>
          </a:p>
          <a:p>
            <a:pPr lvl="0" rtl="0">
              <a:spcBef>
                <a:spcPts val="0"/>
              </a:spcBef>
              <a:buNone/>
            </a:pPr>
            <a:r>
              <a:rPr lang="en">
                <a:solidFill>
                  <a:schemeClr val="dk1"/>
                </a:solidFill>
              </a:rPr>
              <a:t>Occupation:</a:t>
            </a:r>
          </a:p>
          <a:p>
            <a:pPr lvl="0" rtl="0">
              <a:spcBef>
                <a:spcPts val="0"/>
              </a:spcBef>
              <a:buNone/>
            </a:pPr>
            <a:r>
              <a:rPr lang="en">
                <a:solidFill>
                  <a:schemeClr val="dk1"/>
                </a:solidFill>
              </a:rPr>
              <a:t>POV:</a:t>
            </a:r>
          </a:p>
          <a:p>
            <a:pPr lvl="0">
              <a:spcBef>
                <a:spcPts val="0"/>
              </a:spcBef>
              <a:buNone/>
            </a:pPr>
            <a:r>
              <a:rPr lang="en">
                <a:solidFill>
                  <a:schemeClr val="dk1"/>
                </a:solidFill>
              </a:rPr>
              <a:t>Credibility:</a:t>
            </a:r>
          </a:p>
          <a:p>
            <a:pPr lvl="0">
              <a:spcBef>
                <a:spcPts val="0"/>
              </a:spcBef>
              <a:buNone/>
            </a:pPr>
            <a:r>
              <a:rPr lang="en">
                <a:solidFill>
                  <a:schemeClr val="dk1"/>
                </a:solidFill>
              </a:rPr>
              <a:t>Relevance:</a:t>
            </a:r>
          </a:p>
          <a:p>
            <a:pPr lvl="0">
              <a:spcBef>
                <a:spcPts val="0"/>
              </a:spcBef>
              <a:buNone/>
            </a:pPr>
            <a:r>
              <a:rPr lang="en">
                <a:solidFill>
                  <a:schemeClr val="dk1"/>
                </a:solidFill>
              </a:rPr>
              <a:t>Similarity:</a:t>
            </a:r>
          </a:p>
          <a:p>
            <a:pPr lvl="0" rtl="0">
              <a:spcBef>
                <a:spcPts val="0"/>
              </a:spcBef>
              <a:buNone/>
            </a:pPr>
            <a:r>
              <a:rPr lang="en">
                <a:solidFill>
                  <a:schemeClr val="dk1"/>
                </a:solidFill>
              </a:rPr>
              <a:t>Difference:</a:t>
            </a:r>
          </a:p>
        </p:txBody>
      </p:sp>
      <p:sp>
        <p:nvSpPr>
          <p:cNvPr id="120" name="Shape 120"/>
          <p:cNvSpPr txBox="1"/>
          <p:nvPr/>
        </p:nvSpPr>
        <p:spPr>
          <a:xfrm>
            <a:off x="77350" y="87025"/>
            <a:ext cx="2939100" cy="556800"/>
          </a:xfrm>
          <a:prstGeom prst="rect">
            <a:avLst/>
          </a:prstGeom>
          <a:solidFill>
            <a:srgbClr val="FFFFFF"/>
          </a:solidFill>
          <a:ln>
            <a:noFill/>
          </a:ln>
        </p:spPr>
        <p:txBody>
          <a:bodyPr lIns="91425" tIns="91425" rIns="91425" bIns="91425" anchor="t" anchorCtr="0">
            <a:noAutofit/>
          </a:bodyPr>
          <a:lstStyle/>
          <a:p>
            <a:pPr lvl="0" rtl="0">
              <a:spcBef>
                <a:spcPts val="0"/>
              </a:spcBef>
              <a:buNone/>
            </a:pPr>
            <a:r>
              <a:rPr lang="en"/>
              <a:t>Multiple Perspectives</a:t>
            </a:r>
          </a:p>
          <a:p>
            <a:pPr lvl="0" rtl="0">
              <a:spcBef>
                <a:spcPts val="0"/>
              </a:spcBef>
              <a:buNone/>
            </a:pPr>
            <a:r>
              <a:rPr lang="en"/>
              <a:t>Dinner Conversation</a:t>
            </a: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3284</TotalTime>
  <Words>1152</Words>
  <Application>Microsoft Office PowerPoint</Application>
  <PresentationFormat>On-screen Show (16:9)</PresentationFormat>
  <Paragraphs>163</Paragraphs>
  <Slides>21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Economica</vt:lpstr>
      <vt:lpstr>Arial</vt:lpstr>
      <vt:lpstr>Open Sans</vt:lpstr>
      <vt:lpstr>luxe</vt:lpstr>
      <vt:lpstr>Perspecitves</vt:lpstr>
      <vt:lpstr>PowerPoint Presentation</vt:lpstr>
      <vt:lpstr>PowerPoint Presentation</vt:lpstr>
      <vt:lpstr>PowerPoint Presentation</vt:lpstr>
      <vt:lpstr>Definitions</vt:lpstr>
      <vt:lpstr>PowerPoint Presentation</vt:lpstr>
      <vt:lpstr>PowerPoint Presentation</vt:lpstr>
      <vt:lpstr>PowerPoint Presentation</vt:lpstr>
      <vt:lpstr>PowerPoint Presentation</vt:lpstr>
      <vt:lpstr>PowerPoint Presentation</vt:lpstr>
      <vt:lpstr>Instructions</vt:lpstr>
      <vt:lpstr>Topics</vt:lpstr>
      <vt:lpstr>PowerPoint Presentation</vt:lpstr>
      <vt:lpstr>Homework</vt:lpstr>
      <vt:lpstr>Your Brain on Silence – Carousel Activity</vt:lpstr>
      <vt:lpstr>Task #1</vt:lpstr>
      <vt:lpstr>Task #2</vt:lpstr>
      <vt:lpstr>Task #3</vt:lpstr>
      <vt:lpstr>Task #4</vt:lpstr>
      <vt:lpstr>Task #5</vt:lpstr>
      <vt:lpstr>Wrap Up/Homework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Erica</dc:creator>
  <cp:lastModifiedBy>Gaulden, Suzanne E</cp:lastModifiedBy>
  <cp:revision>10</cp:revision>
  <dcterms:modified xsi:type="dcterms:W3CDTF">2018-08-12T19:04:12Z</dcterms:modified>
</cp:coreProperties>
</file>